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0"/>
  </p:notesMasterIdLst>
  <p:sldIdLst>
    <p:sldId id="691" r:id="rId2"/>
    <p:sldId id="548" r:id="rId3"/>
    <p:sldId id="628" r:id="rId4"/>
    <p:sldId id="461" r:id="rId5"/>
    <p:sldId id="258" r:id="rId6"/>
    <p:sldId id="603" r:id="rId7"/>
    <p:sldId id="629" r:id="rId8"/>
    <p:sldId id="462" r:id="rId9"/>
    <p:sldId id="652" r:id="rId10"/>
    <p:sldId id="464" r:id="rId11"/>
    <p:sldId id="630" r:id="rId12"/>
    <p:sldId id="465" r:id="rId13"/>
    <p:sldId id="653" r:id="rId14"/>
    <p:sldId id="701" r:id="rId15"/>
    <p:sldId id="605" r:id="rId16"/>
    <p:sldId id="631" r:id="rId17"/>
    <p:sldId id="467" r:id="rId18"/>
    <p:sldId id="654" r:id="rId19"/>
    <p:sldId id="468" r:id="rId20"/>
    <p:sldId id="632" r:id="rId21"/>
    <p:sldId id="469" r:id="rId22"/>
    <p:sldId id="655" r:id="rId23"/>
    <p:sldId id="606" r:id="rId24"/>
    <p:sldId id="633" r:id="rId25"/>
    <p:sldId id="471" r:id="rId26"/>
    <p:sldId id="656" r:id="rId27"/>
    <p:sldId id="702" r:id="rId28"/>
    <p:sldId id="607" r:id="rId29"/>
    <p:sldId id="634" r:id="rId30"/>
    <p:sldId id="473" r:id="rId31"/>
    <p:sldId id="657" r:id="rId32"/>
    <p:sldId id="608" r:id="rId33"/>
    <p:sldId id="635" r:id="rId34"/>
    <p:sldId id="475" r:id="rId35"/>
    <p:sldId id="658" r:id="rId36"/>
    <p:sldId id="609" r:id="rId37"/>
    <p:sldId id="636" r:id="rId38"/>
    <p:sldId id="547" r:id="rId39"/>
    <p:sldId id="659" r:id="rId40"/>
    <p:sldId id="703" r:id="rId41"/>
    <p:sldId id="610" r:id="rId42"/>
    <p:sldId id="637" r:id="rId43"/>
    <p:sldId id="480" r:id="rId44"/>
    <p:sldId id="660" r:id="rId45"/>
    <p:sldId id="611" r:id="rId46"/>
    <p:sldId id="638" r:id="rId47"/>
    <p:sldId id="577" r:id="rId48"/>
    <p:sldId id="661" r:id="rId49"/>
    <p:sldId id="612" r:id="rId50"/>
    <p:sldId id="639" r:id="rId51"/>
    <p:sldId id="578" r:id="rId52"/>
    <p:sldId id="662" r:id="rId53"/>
    <p:sldId id="704" r:id="rId54"/>
    <p:sldId id="613" r:id="rId55"/>
    <p:sldId id="640" r:id="rId56"/>
    <p:sldId id="579" r:id="rId57"/>
    <p:sldId id="663" r:id="rId58"/>
    <p:sldId id="614" r:id="rId59"/>
    <p:sldId id="641" r:id="rId60"/>
    <p:sldId id="580" r:id="rId61"/>
    <p:sldId id="664" r:id="rId62"/>
    <p:sldId id="615" r:id="rId63"/>
    <p:sldId id="642" r:id="rId64"/>
    <p:sldId id="581" r:id="rId65"/>
    <p:sldId id="665" r:id="rId66"/>
    <p:sldId id="705" r:id="rId67"/>
    <p:sldId id="616" r:id="rId68"/>
    <p:sldId id="643" r:id="rId69"/>
    <p:sldId id="582" r:id="rId70"/>
    <p:sldId id="666" r:id="rId71"/>
    <p:sldId id="617" r:id="rId72"/>
    <p:sldId id="644" r:id="rId73"/>
    <p:sldId id="583" r:id="rId74"/>
    <p:sldId id="667" r:id="rId75"/>
    <p:sldId id="618" r:id="rId76"/>
    <p:sldId id="645" r:id="rId77"/>
    <p:sldId id="584" r:id="rId78"/>
    <p:sldId id="668" r:id="rId79"/>
    <p:sldId id="706" r:id="rId80"/>
    <p:sldId id="619" r:id="rId81"/>
    <p:sldId id="646" r:id="rId82"/>
    <p:sldId id="585" r:id="rId83"/>
    <p:sldId id="669" r:id="rId84"/>
    <p:sldId id="620" r:id="rId85"/>
    <p:sldId id="647" r:id="rId86"/>
    <p:sldId id="586" r:id="rId87"/>
    <p:sldId id="670" r:id="rId88"/>
    <p:sldId id="621" r:id="rId89"/>
    <p:sldId id="648" r:id="rId90"/>
    <p:sldId id="587" r:id="rId91"/>
    <p:sldId id="671" r:id="rId92"/>
    <p:sldId id="707" r:id="rId93"/>
    <p:sldId id="622" r:id="rId94"/>
    <p:sldId id="649" r:id="rId95"/>
    <p:sldId id="588" r:id="rId96"/>
    <p:sldId id="524" r:id="rId97"/>
    <p:sldId id="623" r:id="rId98"/>
    <p:sldId id="650" r:id="rId99"/>
    <p:sldId id="589" r:id="rId100"/>
    <p:sldId id="528" r:id="rId101"/>
    <p:sldId id="624" r:id="rId102"/>
    <p:sldId id="651" r:id="rId103"/>
    <p:sldId id="590" r:id="rId104"/>
    <p:sldId id="532" r:id="rId105"/>
    <p:sldId id="708" r:id="rId106"/>
    <p:sldId id="625" r:id="rId107"/>
    <p:sldId id="574" r:id="rId108"/>
    <p:sldId id="591" r:id="rId109"/>
    <p:sldId id="536" r:id="rId110"/>
    <p:sldId id="626" r:id="rId111"/>
    <p:sldId id="575" r:id="rId112"/>
    <p:sldId id="592" r:id="rId113"/>
    <p:sldId id="540" r:id="rId114"/>
    <p:sldId id="627" r:id="rId115"/>
    <p:sldId id="576" r:id="rId116"/>
    <p:sldId id="593" r:id="rId117"/>
    <p:sldId id="544" r:id="rId118"/>
    <p:sldId id="709" r:id="rId1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3nUozYQthllctUMFl1Ux0g==" hashData="Oa1vdHb3GFEeE5CSgUWbw9Xaz/I9nYRTkhkRlbyjFETpLJWht5Q8lz1AUs2LN4Lrv/1DughBn2BIqem52JXIgQ=="/>
  <p:extLst>
    <p:ext uri="{521415D9-36F7-43E2-AB2F-B90AF26B5E84}">
      <p14:sectionLst xmlns:p14="http://schemas.microsoft.com/office/powerpoint/2010/main">
        <p14:section name="Accueil" id="{03046326-DB39-B941-AB14-B94C0E05655D}">
          <p14:sldIdLst>
            <p14:sldId id="691"/>
          </p14:sldIdLst>
        </p14:section>
        <p14:section name="Session 1" id="{6FC802A9-B9CE-6840-902B-E2BAB4FDB732}">
          <p14:sldIdLst>
            <p14:sldId id="548"/>
            <p14:sldId id="628"/>
            <p14:sldId id="461"/>
            <p14:sldId id="258"/>
            <p14:sldId id="603"/>
            <p14:sldId id="629"/>
            <p14:sldId id="462"/>
            <p14:sldId id="652"/>
            <p14:sldId id="464"/>
            <p14:sldId id="630"/>
            <p14:sldId id="465"/>
            <p14:sldId id="653"/>
            <p14:sldId id="701"/>
          </p14:sldIdLst>
        </p14:section>
        <p14:section name="Session 2" id="{11F3545C-A383-AC43-810B-7B491B50C446}">
          <p14:sldIdLst>
            <p14:sldId id="605"/>
            <p14:sldId id="631"/>
            <p14:sldId id="467"/>
            <p14:sldId id="654"/>
            <p14:sldId id="468"/>
            <p14:sldId id="632"/>
            <p14:sldId id="469"/>
            <p14:sldId id="655"/>
            <p14:sldId id="606"/>
            <p14:sldId id="633"/>
            <p14:sldId id="471"/>
            <p14:sldId id="656"/>
            <p14:sldId id="702"/>
          </p14:sldIdLst>
        </p14:section>
        <p14:section name="Session 3" id="{5E42D8DD-D8D0-D042-AFF4-893A0604ABFF}">
          <p14:sldIdLst>
            <p14:sldId id="607"/>
            <p14:sldId id="634"/>
            <p14:sldId id="473"/>
            <p14:sldId id="657"/>
            <p14:sldId id="608"/>
            <p14:sldId id="635"/>
            <p14:sldId id="475"/>
            <p14:sldId id="658"/>
            <p14:sldId id="609"/>
            <p14:sldId id="636"/>
            <p14:sldId id="547"/>
            <p14:sldId id="659"/>
            <p14:sldId id="703"/>
          </p14:sldIdLst>
        </p14:section>
        <p14:section name="Session 4" id="{F0A6B82C-7937-684E-A718-9BB2550274A8}">
          <p14:sldIdLst>
            <p14:sldId id="610"/>
            <p14:sldId id="637"/>
            <p14:sldId id="480"/>
            <p14:sldId id="660"/>
            <p14:sldId id="611"/>
            <p14:sldId id="638"/>
            <p14:sldId id="577"/>
            <p14:sldId id="661"/>
            <p14:sldId id="612"/>
            <p14:sldId id="639"/>
            <p14:sldId id="578"/>
            <p14:sldId id="662"/>
            <p14:sldId id="704"/>
          </p14:sldIdLst>
        </p14:section>
        <p14:section name="Session 5" id="{2BD140C7-2CC4-B94B-AE20-5B33CDB43A2F}">
          <p14:sldIdLst>
            <p14:sldId id="613"/>
            <p14:sldId id="640"/>
            <p14:sldId id="579"/>
            <p14:sldId id="663"/>
            <p14:sldId id="614"/>
            <p14:sldId id="641"/>
            <p14:sldId id="580"/>
            <p14:sldId id="664"/>
            <p14:sldId id="615"/>
            <p14:sldId id="642"/>
            <p14:sldId id="581"/>
            <p14:sldId id="665"/>
            <p14:sldId id="705"/>
          </p14:sldIdLst>
        </p14:section>
        <p14:section name="Session 6" id="{9ADE0E3F-3032-1D4E-BFC7-C52409AB2E06}">
          <p14:sldIdLst>
            <p14:sldId id="616"/>
            <p14:sldId id="643"/>
            <p14:sldId id="582"/>
            <p14:sldId id="666"/>
            <p14:sldId id="617"/>
            <p14:sldId id="644"/>
            <p14:sldId id="583"/>
            <p14:sldId id="667"/>
            <p14:sldId id="618"/>
            <p14:sldId id="645"/>
            <p14:sldId id="584"/>
            <p14:sldId id="668"/>
            <p14:sldId id="706"/>
          </p14:sldIdLst>
        </p14:section>
        <p14:section name="Session 7" id="{9A569109-1DD4-724B-8408-D08E94E4BAE5}">
          <p14:sldIdLst>
            <p14:sldId id="619"/>
            <p14:sldId id="646"/>
            <p14:sldId id="585"/>
            <p14:sldId id="669"/>
            <p14:sldId id="620"/>
            <p14:sldId id="647"/>
            <p14:sldId id="586"/>
            <p14:sldId id="670"/>
            <p14:sldId id="621"/>
            <p14:sldId id="648"/>
            <p14:sldId id="587"/>
            <p14:sldId id="671"/>
            <p14:sldId id="707"/>
          </p14:sldIdLst>
        </p14:section>
        <p14:section name="Session 8" id="{4E22D052-29A2-8F44-8C39-6F91D3A27CE7}">
          <p14:sldIdLst>
            <p14:sldId id="622"/>
            <p14:sldId id="649"/>
            <p14:sldId id="588"/>
            <p14:sldId id="524"/>
            <p14:sldId id="623"/>
            <p14:sldId id="650"/>
            <p14:sldId id="589"/>
            <p14:sldId id="528"/>
            <p14:sldId id="624"/>
            <p14:sldId id="651"/>
            <p14:sldId id="590"/>
            <p14:sldId id="532"/>
            <p14:sldId id="708"/>
          </p14:sldIdLst>
        </p14:section>
        <p14:section name="Session 9" id="{B1BD5E19-9D15-A349-B4DF-151B38CE3364}">
          <p14:sldIdLst>
            <p14:sldId id="625"/>
            <p14:sldId id="574"/>
            <p14:sldId id="591"/>
            <p14:sldId id="536"/>
            <p14:sldId id="626"/>
            <p14:sldId id="575"/>
            <p14:sldId id="592"/>
            <p14:sldId id="540"/>
            <p14:sldId id="627"/>
            <p14:sldId id="576"/>
            <p14:sldId id="593"/>
            <p14:sldId id="544"/>
            <p14:sldId id="70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CED930-DC81-5CD8-ECB7-F31B1EF6641F}" name="Fanny Alouko" initials="" userId="S::fanny.alouko@partiesprenantes.com::74a44154-703a-49a8-84ad-9462e40a46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D9D"/>
    <a:srgbClr val="EEF1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68"/>
    <p:restoredTop sz="94521"/>
  </p:normalViewPr>
  <p:slideViewPr>
    <p:cSldViewPr snapToGrid="0" snapToObjects="1">
      <p:cViewPr varScale="1">
        <p:scale>
          <a:sx n="119" d="100"/>
          <a:sy n="119" d="100"/>
        </p:scale>
        <p:origin x="208" y="2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microsoft.com/office/2018/10/relationships/authors" Targe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EDA6-FCD3-9C43-9222-75E4DEEA038D}" type="datetimeFigureOut">
              <a:rPr lang="fr-FR" smtClean="0"/>
              <a:t>25/02/2026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6127E-6C20-7242-9031-F110FEF764E8}" type="slidenum">
              <a:rPr lang="fr-FR" smtClean="0"/>
              <a:t>‹N°›</a:t>
            </a:fld>
            <a:endParaRPr lang="fr-FR"/>
          </a:p>
        </p:txBody>
      </p:sp>
    </p:spTree>
    <p:extLst>
      <p:ext uri="{BB962C8B-B14F-4D97-AF65-F5344CB8AC3E}">
        <p14:creationId xmlns:p14="http://schemas.microsoft.com/office/powerpoint/2010/main" val="38567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B72B7-A3A6-E256-8B22-9BE242E59A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14F3DCE-8753-BE3F-B470-1A46AC221C8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2930D8-2039-A4DF-7863-FDD0F3C24C4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4519A6E-8C86-97D2-72B0-2F0C40F5C3BE}"/>
              </a:ext>
            </a:extLst>
          </p:cNvPr>
          <p:cNvSpPr>
            <a:spLocks noGrp="1"/>
          </p:cNvSpPr>
          <p:nvPr>
            <p:ph type="sldNum" sz="quarter" idx="5"/>
          </p:nvPr>
        </p:nvSpPr>
        <p:spPr/>
        <p:txBody>
          <a:bodyPr/>
          <a:lstStyle/>
          <a:p>
            <a:fld id="{30B6127E-6C20-7242-9031-F110FEF764E8}" type="slidenum">
              <a:rPr lang="fr-FR" smtClean="0"/>
              <a:t>1</a:t>
            </a:fld>
            <a:endParaRPr lang="fr-FR"/>
          </a:p>
        </p:txBody>
      </p:sp>
    </p:spTree>
    <p:extLst>
      <p:ext uri="{BB962C8B-B14F-4D97-AF65-F5344CB8AC3E}">
        <p14:creationId xmlns:p14="http://schemas.microsoft.com/office/powerpoint/2010/main" val="558156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8DABF-207C-6639-BFB0-1C65C6A8A3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CAEAE89-68E9-BA9B-7986-7F65C185B96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A2EBB-325E-C3E1-9960-4F377B113011}"/>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A02D7DE7-6D84-DA0E-38FF-E11C22232468}"/>
              </a:ext>
            </a:extLst>
          </p:cNvPr>
          <p:cNvSpPr>
            <a:spLocks noGrp="1"/>
          </p:cNvSpPr>
          <p:nvPr>
            <p:ph type="sldNum" sz="quarter" idx="5"/>
          </p:nvPr>
        </p:nvSpPr>
        <p:spPr/>
        <p:txBody>
          <a:bodyPr/>
          <a:lstStyle/>
          <a:p>
            <a:fld id="{30B6127E-6C20-7242-9031-F110FEF764E8}" type="slidenum">
              <a:rPr lang="fr-FR" smtClean="0"/>
              <a:t>59</a:t>
            </a:fld>
            <a:endParaRPr lang="fr-FR"/>
          </a:p>
        </p:txBody>
      </p:sp>
    </p:spTree>
    <p:extLst>
      <p:ext uri="{BB962C8B-B14F-4D97-AF65-F5344CB8AC3E}">
        <p14:creationId xmlns:p14="http://schemas.microsoft.com/office/powerpoint/2010/main" val="1401175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9D7D-AD9A-B145-A5DF-E0AD5450EB1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6837815-9BD4-CD38-0653-F4CD8FEAA20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CA9E986-8FAB-C894-DDC3-1BD54B244B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F14967C-3F0D-D7E6-89A4-B1553425670B}"/>
              </a:ext>
            </a:extLst>
          </p:cNvPr>
          <p:cNvSpPr>
            <a:spLocks noGrp="1"/>
          </p:cNvSpPr>
          <p:nvPr>
            <p:ph type="sldNum" sz="quarter" idx="5"/>
          </p:nvPr>
        </p:nvSpPr>
        <p:spPr/>
        <p:txBody>
          <a:bodyPr/>
          <a:lstStyle/>
          <a:p>
            <a:fld id="{30B6127E-6C20-7242-9031-F110FEF764E8}" type="slidenum">
              <a:rPr lang="fr-FR" smtClean="0"/>
              <a:t>60</a:t>
            </a:fld>
            <a:endParaRPr lang="fr-FR"/>
          </a:p>
        </p:txBody>
      </p:sp>
    </p:spTree>
    <p:extLst>
      <p:ext uri="{BB962C8B-B14F-4D97-AF65-F5344CB8AC3E}">
        <p14:creationId xmlns:p14="http://schemas.microsoft.com/office/powerpoint/2010/main" val="2526668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4C199-A8A6-9F02-0B4A-2BB56EAFFDD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CE8AC6-0C46-E9F4-AB47-A881002E232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EFE6B6A-3530-66D9-4DBD-B27AB1B34C6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3D68CE7-9904-1F6D-D410-8625B741DB9E}"/>
              </a:ext>
            </a:extLst>
          </p:cNvPr>
          <p:cNvSpPr>
            <a:spLocks noGrp="1"/>
          </p:cNvSpPr>
          <p:nvPr>
            <p:ph type="sldNum" sz="quarter" idx="5"/>
          </p:nvPr>
        </p:nvSpPr>
        <p:spPr/>
        <p:txBody>
          <a:bodyPr/>
          <a:lstStyle/>
          <a:p>
            <a:fld id="{30B6127E-6C20-7242-9031-F110FEF764E8}" type="slidenum">
              <a:rPr lang="fr-FR" smtClean="0"/>
              <a:t>66</a:t>
            </a:fld>
            <a:endParaRPr lang="fr-FR"/>
          </a:p>
        </p:txBody>
      </p:sp>
    </p:spTree>
    <p:extLst>
      <p:ext uri="{BB962C8B-B14F-4D97-AF65-F5344CB8AC3E}">
        <p14:creationId xmlns:p14="http://schemas.microsoft.com/office/powerpoint/2010/main" val="1617493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ACFD-7961-45AB-E432-E7BC2C7C69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EFA0FD1-C126-DAA0-0F6A-0134FB787A5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FBBB46A-7A7B-65CA-4AF7-09637A677A0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F1AA34F-081D-EF78-5040-9FFB55F3DCA9}"/>
              </a:ext>
            </a:extLst>
          </p:cNvPr>
          <p:cNvSpPr>
            <a:spLocks noGrp="1"/>
          </p:cNvSpPr>
          <p:nvPr>
            <p:ph type="sldNum" sz="quarter" idx="5"/>
          </p:nvPr>
        </p:nvSpPr>
        <p:spPr/>
        <p:txBody>
          <a:bodyPr/>
          <a:lstStyle/>
          <a:p>
            <a:fld id="{30B6127E-6C20-7242-9031-F110FEF764E8}" type="slidenum">
              <a:rPr lang="fr-FR" smtClean="0"/>
              <a:t>79</a:t>
            </a:fld>
            <a:endParaRPr lang="fr-FR"/>
          </a:p>
        </p:txBody>
      </p:sp>
    </p:spTree>
    <p:extLst>
      <p:ext uri="{BB962C8B-B14F-4D97-AF65-F5344CB8AC3E}">
        <p14:creationId xmlns:p14="http://schemas.microsoft.com/office/powerpoint/2010/main" val="1286263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71C5-EB26-91CD-D578-B715EA1BB4E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A5226E-E957-F796-702C-9F9E88C62AD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953E4C2-8D62-E473-DFD2-5E802CA9D34C}"/>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FDB0271-B39D-4E6B-7D9D-C28609AC16A9}"/>
              </a:ext>
            </a:extLst>
          </p:cNvPr>
          <p:cNvSpPr>
            <a:spLocks noGrp="1"/>
          </p:cNvSpPr>
          <p:nvPr>
            <p:ph type="sldNum" sz="quarter" idx="5"/>
          </p:nvPr>
        </p:nvSpPr>
        <p:spPr/>
        <p:txBody>
          <a:bodyPr/>
          <a:lstStyle/>
          <a:p>
            <a:fld id="{30B6127E-6C20-7242-9031-F110FEF764E8}" type="slidenum">
              <a:rPr lang="fr-FR" smtClean="0"/>
              <a:t>92</a:t>
            </a:fld>
            <a:endParaRPr lang="fr-FR"/>
          </a:p>
        </p:txBody>
      </p:sp>
    </p:spTree>
    <p:extLst>
      <p:ext uri="{BB962C8B-B14F-4D97-AF65-F5344CB8AC3E}">
        <p14:creationId xmlns:p14="http://schemas.microsoft.com/office/powerpoint/2010/main" val="129050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CE050-6FEA-0C92-D09F-49C04E49743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FBFDAB-AFB2-3F3B-5AB4-D5D90F91A7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98CD4A0-FD51-41D2-2A00-50418289294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8329C97-ABFC-4FAA-2EBB-57BA50689CCC}"/>
              </a:ext>
            </a:extLst>
          </p:cNvPr>
          <p:cNvSpPr>
            <a:spLocks noGrp="1"/>
          </p:cNvSpPr>
          <p:nvPr>
            <p:ph type="sldNum" sz="quarter" idx="5"/>
          </p:nvPr>
        </p:nvSpPr>
        <p:spPr/>
        <p:txBody>
          <a:bodyPr/>
          <a:lstStyle/>
          <a:p>
            <a:fld id="{30B6127E-6C20-7242-9031-F110FEF764E8}" type="slidenum">
              <a:rPr lang="fr-FR" smtClean="0"/>
              <a:t>105</a:t>
            </a:fld>
            <a:endParaRPr lang="fr-FR"/>
          </a:p>
        </p:txBody>
      </p:sp>
    </p:spTree>
    <p:extLst>
      <p:ext uri="{BB962C8B-B14F-4D97-AF65-F5344CB8AC3E}">
        <p14:creationId xmlns:p14="http://schemas.microsoft.com/office/powerpoint/2010/main" val="2331762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113</a:t>
            </a:fld>
            <a:endParaRPr lang="fr-FR"/>
          </a:p>
        </p:txBody>
      </p:sp>
    </p:spTree>
    <p:extLst>
      <p:ext uri="{BB962C8B-B14F-4D97-AF65-F5344CB8AC3E}">
        <p14:creationId xmlns:p14="http://schemas.microsoft.com/office/powerpoint/2010/main" val="2983550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66A4-DB6A-52D5-133A-83487C1350E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1454F4-2853-0362-FA01-A1850224F16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F1F6149-B0ED-36E0-9EEF-B3CDB926FA7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25BF5C9-557E-F582-18EF-6EFB498EA0D3}"/>
              </a:ext>
            </a:extLst>
          </p:cNvPr>
          <p:cNvSpPr>
            <a:spLocks noGrp="1"/>
          </p:cNvSpPr>
          <p:nvPr>
            <p:ph type="sldNum" sz="quarter" idx="5"/>
          </p:nvPr>
        </p:nvSpPr>
        <p:spPr/>
        <p:txBody>
          <a:bodyPr/>
          <a:lstStyle/>
          <a:p>
            <a:fld id="{30B6127E-6C20-7242-9031-F110FEF764E8}" type="slidenum">
              <a:rPr lang="fr-FR" smtClean="0"/>
              <a:t>118</a:t>
            </a:fld>
            <a:endParaRPr lang="fr-FR"/>
          </a:p>
        </p:txBody>
      </p:sp>
    </p:spTree>
    <p:extLst>
      <p:ext uri="{BB962C8B-B14F-4D97-AF65-F5344CB8AC3E}">
        <p14:creationId xmlns:p14="http://schemas.microsoft.com/office/powerpoint/2010/main" val="581536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a:t>
            </a:fld>
            <a:endParaRPr lang="fr-FR"/>
          </a:p>
        </p:txBody>
      </p:sp>
    </p:spTree>
    <p:extLst>
      <p:ext uri="{BB962C8B-B14F-4D97-AF65-F5344CB8AC3E}">
        <p14:creationId xmlns:p14="http://schemas.microsoft.com/office/powerpoint/2010/main" val="352881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A27D4-7393-A40D-C06C-97892CCD3B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E50F969-9600-C99D-0DAB-8C5DB177EDA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952933-A78B-3295-4AC2-6A8DE10C55B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6AFE6A1-9482-476F-1AA5-09103D950A44}"/>
              </a:ext>
            </a:extLst>
          </p:cNvPr>
          <p:cNvSpPr>
            <a:spLocks noGrp="1"/>
          </p:cNvSpPr>
          <p:nvPr>
            <p:ph type="sldNum" sz="quarter" idx="5"/>
          </p:nvPr>
        </p:nvSpPr>
        <p:spPr/>
        <p:txBody>
          <a:bodyPr/>
          <a:lstStyle/>
          <a:p>
            <a:fld id="{30B6127E-6C20-7242-9031-F110FEF764E8}" type="slidenum">
              <a:rPr lang="fr-FR" smtClean="0"/>
              <a:t>14</a:t>
            </a:fld>
            <a:endParaRPr lang="fr-FR"/>
          </a:p>
        </p:txBody>
      </p:sp>
    </p:spTree>
    <p:extLst>
      <p:ext uri="{BB962C8B-B14F-4D97-AF65-F5344CB8AC3E}">
        <p14:creationId xmlns:p14="http://schemas.microsoft.com/office/powerpoint/2010/main" val="2005426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1D899-15E6-6BF1-EE56-DC3C4D1410A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789BD8E-689B-3281-1C68-80B2C96783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C016E4E-344C-E107-CF0A-DF8AE8B3FF1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53F9638-5074-3DD0-1747-C57C81073720}"/>
              </a:ext>
            </a:extLst>
          </p:cNvPr>
          <p:cNvSpPr>
            <a:spLocks noGrp="1"/>
          </p:cNvSpPr>
          <p:nvPr>
            <p:ph type="sldNum" sz="quarter" idx="5"/>
          </p:nvPr>
        </p:nvSpPr>
        <p:spPr/>
        <p:txBody>
          <a:bodyPr/>
          <a:lstStyle/>
          <a:p>
            <a:fld id="{30B6127E-6C20-7242-9031-F110FEF764E8}" type="slidenum">
              <a:rPr lang="fr-FR" smtClean="0"/>
              <a:t>27</a:t>
            </a:fld>
            <a:endParaRPr lang="fr-FR"/>
          </a:p>
        </p:txBody>
      </p:sp>
    </p:spTree>
    <p:extLst>
      <p:ext uri="{BB962C8B-B14F-4D97-AF65-F5344CB8AC3E}">
        <p14:creationId xmlns:p14="http://schemas.microsoft.com/office/powerpoint/2010/main" val="263842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D11C5-1D72-7ED8-D4C2-60A725455A7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88935A-9749-E6C3-EC7A-F7382B7BFBE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1A12E7C-110F-D0C1-D10F-410E7EACF580}"/>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FCA972CC-706A-C73F-453B-380272873A55}"/>
              </a:ext>
            </a:extLst>
          </p:cNvPr>
          <p:cNvSpPr>
            <a:spLocks noGrp="1"/>
          </p:cNvSpPr>
          <p:nvPr>
            <p:ph type="sldNum" sz="quarter" idx="5"/>
          </p:nvPr>
        </p:nvSpPr>
        <p:spPr/>
        <p:txBody>
          <a:bodyPr/>
          <a:lstStyle/>
          <a:p>
            <a:fld id="{30B6127E-6C20-7242-9031-F110FEF764E8}" type="slidenum">
              <a:rPr lang="fr-FR" smtClean="0"/>
              <a:t>31</a:t>
            </a:fld>
            <a:endParaRPr lang="fr-FR"/>
          </a:p>
        </p:txBody>
      </p:sp>
    </p:spTree>
    <p:extLst>
      <p:ext uri="{BB962C8B-B14F-4D97-AF65-F5344CB8AC3E}">
        <p14:creationId xmlns:p14="http://schemas.microsoft.com/office/powerpoint/2010/main" val="400087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38C47-2417-A595-4908-13C9DC879F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1C9D7B-81FD-1614-5D0C-210DCD59067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5E2941D-2C06-8811-4A65-9595529296B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81F51FF-02D5-5686-1FEE-4F84DBF6639A}"/>
              </a:ext>
            </a:extLst>
          </p:cNvPr>
          <p:cNvSpPr>
            <a:spLocks noGrp="1"/>
          </p:cNvSpPr>
          <p:nvPr>
            <p:ph type="sldNum" sz="quarter" idx="5"/>
          </p:nvPr>
        </p:nvSpPr>
        <p:spPr/>
        <p:txBody>
          <a:bodyPr/>
          <a:lstStyle/>
          <a:p>
            <a:fld id="{30B6127E-6C20-7242-9031-F110FEF764E8}" type="slidenum">
              <a:rPr lang="fr-FR" smtClean="0"/>
              <a:t>40</a:t>
            </a:fld>
            <a:endParaRPr lang="fr-FR"/>
          </a:p>
        </p:txBody>
      </p:sp>
    </p:spTree>
    <p:extLst>
      <p:ext uri="{BB962C8B-B14F-4D97-AF65-F5344CB8AC3E}">
        <p14:creationId xmlns:p14="http://schemas.microsoft.com/office/powerpoint/2010/main" val="156035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A6F33-0FDF-541E-1891-2AAE34A7BA1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B18250-3C81-C9F4-E38C-5CFB0AC2D47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0400912-8309-3F67-EFFC-955709F20574}"/>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8844289-0348-292F-DD6F-85B48531C3DC}"/>
              </a:ext>
            </a:extLst>
          </p:cNvPr>
          <p:cNvSpPr>
            <a:spLocks noGrp="1"/>
          </p:cNvSpPr>
          <p:nvPr>
            <p:ph type="sldNum" sz="quarter" idx="5"/>
          </p:nvPr>
        </p:nvSpPr>
        <p:spPr/>
        <p:txBody>
          <a:bodyPr/>
          <a:lstStyle/>
          <a:p>
            <a:fld id="{30B6127E-6C20-7242-9031-F110FEF764E8}" type="slidenum">
              <a:rPr lang="fr-FR" smtClean="0"/>
              <a:t>53</a:t>
            </a:fld>
            <a:endParaRPr lang="fr-FR"/>
          </a:p>
        </p:txBody>
      </p:sp>
    </p:spTree>
    <p:extLst>
      <p:ext uri="{BB962C8B-B14F-4D97-AF65-F5344CB8AC3E}">
        <p14:creationId xmlns:p14="http://schemas.microsoft.com/office/powerpoint/2010/main" val="3956316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0B6127E-6C20-7242-9031-F110FEF764E8}" type="slidenum">
              <a:rPr lang="fr-FR" smtClean="0"/>
              <a:t>56</a:t>
            </a:fld>
            <a:endParaRPr lang="fr-FR"/>
          </a:p>
        </p:txBody>
      </p:sp>
    </p:spTree>
    <p:extLst>
      <p:ext uri="{BB962C8B-B14F-4D97-AF65-F5344CB8AC3E}">
        <p14:creationId xmlns:p14="http://schemas.microsoft.com/office/powerpoint/2010/main" val="121721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682F3-D4F2-46EC-2905-74BAEFE0ED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E9462-8F4E-EDD7-0531-1C7961DDBEA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0A8469-B0F1-0390-E464-50E4A197830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81FC750-FDD6-42FE-978B-6D26BBF80F82}"/>
              </a:ext>
            </a:extLst>
          </p:cNvPr>
          <p:cNvSpPr>
            <a:spLocks noGrp="1"/>
          </p:cNvSpPr>
          <p:nvPr>
            <p:ph type="sldNum" sz="quarter" idx="5"/>
          </p:nvPr>
        </p:nvSpPr>
        <p:spPr/>
        <p:txBody>
          <a:bodyPr/>
          <a:lstStyle/>
          <a:p>
            <a:fld id="{30B6127E-6C20-7242-9031-F110FEF764E8}" type="slidenum">
              <a:rPr lang="fr-FR" smtClean="0"/>
              <a:t>58</a:t>
            </a:fld>
            <a:endParaRPr lang="fr-FR"/>
          </a:p>
        </p:txBody>
      </p:sp>
    </p:spTree>
    <p:extLst>
      <p:ext uri="{BB962C8B-B14F-4D97-AF65-F5344CB8AC3E}">
        <p14:creationId xmlns:p14="http://schemas.microsoft.com/office/powerpoint/2010/main" val="1535593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12163-CD35-D044-9FA7-65D797CFE09D}"/>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6B41C369-3F93-F042-AF3B-E45EACA25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27297E-DA69-5445-A36D-D38EC2B256FE}"/>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5" name="Espace réservé du pied de page 4">
            <a:extLst>
              <a:ext uri="{FF2B5EF4-FFF2-40B4-BE49-F238E27FC236}">
                <a16:creationId xmlns:a16="http://schemas.microsoft.com/office/drawing/2014/main" id="{C8018CBC-10DE-AC46-964F-4DF107D5D4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DDCC27-1A84-FA4D-9A93-36FFE18FB305}"/>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23640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F5FD6B-4B4C-2346-AD6D-D0E6028E16E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8DB8EEA-4C55-CE49-A763-8C2A5F7517C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11629C-278D-4D4F-917D-71734E2B7702}"/>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5" name="Espace réservé du pied de page 4">
            <a:extLst>
              <a:ext uri="{FF2B5EF4-FFF2-40B4-BE49-F238E27FC236}">
                <a16:creationId xmlns:a16="http://schemas.microsoft.com/office/drawing/2014/main" id="{9B45FBAE-F560-0B46-88C0-5BAA0FD9A1C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533CCE9-05D5-4243-8EAA-AB8989CCAA96}"/>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4204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427E976-66C5-5945-88B8-CD7F76B48A6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E01F205-27E1-9648-8318-0D1348B76CD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C701BB-A266-1147-A8D9-FAC38ACB77FF}"/>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5" name="Espace réservé du pied de page 4">
            <a:extLst>
              <a:ext uri="{FF2B5EF4-FFF2-40B4-BE49-F238E27FC236}">
                <a16:creationId xmlns:a16="http://schemas.microsoft.com/office/drawing/2014/main" id="{A0DBBE49-53C7-CF40-AC89-5BA1D0D0B8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CF399BD-3E75-734A-8D75-EC4788CB48AB}"/>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50070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E2517C-7A1F-3740-8EB2-226FD5D6D3C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796EDE7-A92C-E049-8FCD-1471E964AB5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709B00-3399-2348-91AC-28FD8B4B3203}"/>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5" name="Espace réservé du pied de page 4">
            <a:extLst>
              <a:ext uri="{FF2B5EF4-FFF2-40B4-BE49-F238E27FC236}">
                <a16:creationId xmlns:a16="http://schemas.microsoft.com/office/drawing/2014/main" id="{9B230C7D-A02B-4F4B-8E7B-8A64A776DF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5E87EE-593D-D04A-96A4-2FF3044ECB0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413606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1B42CD-C4A2-2B48-886D-7F31FCB5190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DBB39C-9042-3C47-8C43-3F20D28ACD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F08E52A-D958-7942-995C-C7052895BA11}"/>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5" name="Espace réservé du pied de page 4">
            <a:extLst>
              <a:ext uri="{FF2B5EF4-FFF2-40B4-BE49-F238E27FC236}">
                <a16:creationId xmlns:a16="http://schemas.microsoft.com/office/drawing/2014/main" id="{EB077169-BAA7-4A41-830C-B5651010C52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FABD88-B807-8044-B715-39A6ABD87EA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202984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0D345B-A14A-534F-9891-11ADC5D1CDF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C79C4D0-41B5-F64C-8303-6BED4E00B1F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9F26FF7-29CB-1F49-8B8F-B9B73CD8463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B86D51D-7BF3-C84B-A175-A18360B2213C}"/>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6" name="Espace réservé du pied de page 5">
            <a:extLst>
              <a:ext uri="{FF2B5EF4-FFF2-40B4-BE49-F238E27FC236}">
                <a16:creationId xmlns:a16="http://schemas.microsoft.com/office/drawing/2014/main" id="{8882C383-3985-9B49-8D14-23BD88D3EC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07151AB-F2A5-B842-957B-8971D35AA18D}"/>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61293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4BB226-0060-D14F-92AF-1AB6C754902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F3B7CB0-8378-0943-A534-792D5CF58A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80E6F3-F163-1741-A68D-294B64229F9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DE5C430-6AF1-5F49-9EAA-6CAE052450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0E10A95-6344-F04B-87AB-5BC1E865D4A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C33730B-B2F8-C043-8FDA-2868E06C7FBA}"/>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8" name="Espace réservé du pied de page 7">
            <a:extLst>
              <a:ext uri="{FF2B5EF4-FFF2-40B4-BE49-F238E27FC236}">
                <a16:creationId xmlns:a16="http://schemas.microsoft.com/office/drawing/2014/main" id="{CDB74271-3489-DC4B-992F-65EB910A6C6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A85BDD6-75DC-1147-8464-70770C8DCBF7}"/>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142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226D25-0979-9943-941A-BAD425DF1A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B8B1305-19F5-B44D-A7C7-F258579F1E16}"/>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4" name="Espace réservé du pied de page 3">
            <a:extLst>
              <a:ext uri="{FF2B5EF4-FFF2-40B4-BE49-F238E27FC236}">
                <a16:creationId xmlns:a16="http://schemas.microsoft.com/office/drawing/2014/main" id="{0781FAB8-223D-B144-8426-4063529A262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8C91C10-3DB4-0546-9A46-9DA609731601}"/>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1432771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495AEA-FCA4-714F-8201-3FE35F86E673}"/>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3" name="Espace réservé du pied de page 2">
            <a:extLst>
              <a:ext uri="{FF2B5EF4-FFF2-40B4-BE49-F238E27FC236}">
                <a16:creationId xmlns:a16="http://schemas.microsoft.com/office/drawing/2014/main" id="{3B779859-B2F6-714F-8A30-A5E3EF9A262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6B24576-F63E-7846-B2B1-78FA7E91F3AC}"/>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68613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2263B6-8A38-0A4A-AAE2-ADBF75BD21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BB84680-7E54-4048-960C-2175F2D5C0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733117D-318E-ED40-8C5E-0E545A3845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571E2F-14BE-B34F-8E85-7D6F95BB43D9}"/>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6" name="Espace réservé du pied de page 5">
            <a:extLst>
              <a:ext uri="{FF2B5EF4-FFF2-40B4-BE49-F238E27FC236}">
                <a16:creationId xmlns:a16="http://schemas.microsoft.com/office/drawing/2014/main" id="{08BC2621-9E49-1D46-A711-4D0B94D3E9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1D3FCB-269A-A542-A0B0-E6BACC2B43E4}"/>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4195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70D4BC-0EF9-EE46-9293-5D39E02C624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3639E05-47B2-AE40-B5FE-CA4C8F1098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A6E4016-F08D-C74C-95B7-536F899F2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BB00718-4ECF-6240-A283-DB137328B50F}"/>
              </a:ext>
            </a:extLst>
          </p:cNvPr>
          <p:cNvSpPr>
            <a:spLocks noGrp="1"/>
          </p:cNvSpPr>
          <p:nvPr>
            <p:ph type="dt" sz="half" idx="10"/>
          </p:nvPr>
        </p:nvSpPr>
        <p:spPr/>
        <p:txBody>
          <a:bodyPr/>
          <a:lstStyle/>
          <a:p>
            <a:fld id="{65D901EC-DCFD-3A49-8204-7941513721CA}" type="datetimeFigureOut">
              <a:rPr lang="fr-FR" smtClean="0"/>
              <a:t>25/02/2026</a:t>
            </a:fld>
            <a:endParaRPr lang="fr-FR"/>
          </a:p>
        </p:txBody>
      </p:sp>
      <p:sp>
        <p:nvSpPr>
          <p:cNvPr id="6" name="Espace réservé du pied de page 5">
            <a:extLst>
              <a:ext uri="{FF2B5EF4-FFF2-40B4-BE49-F238E27FC236}">
                <a16:creationId xmlns:a16="http://schemas.microsoft.com/office/drawing/2014/main" id="{47973EE6-BD2E-1B4C-B885-83AC4DE72D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17672EE-E02B-6147-AEC0-E63A73283EC9}"/>
              </a:ext>
            </a:extLst>
          </p:cNvPr>
          <p:cNvSpPr>
            <a:spLocks noGrp="1"/>
          </p:cNvSpPr>
          <p:nvPr>
            <p:ph type="sldNum" sz="quarter" idx="12"/>
          </p:nvPr>
        </p:nvSpPr>
        <p:spPr/>
        <p:txBody>
          <a:bodyPr/>
          <a:lstStyle/>
          <a:p>
            <a:fld id="{167E251B-6083-2E43-8A7D-99256DA62452}" type="slidenum">
              <a:rPr lang="fr-FR" smtClean="0"/>
              <a:t>‹N°›</a:t>
            </a:fld>
            <a:endParaRPr lang="fr-FR"/>
          </a:p>
        </p:txBody>
      </p:sp>
    </p:spTree>
    <p:extLst>
      <p:ext uri="{BB962C8B-B14F-4D97-AF65-F5344CB8AC3E}">
        <p14:creationId xmlns:p14="http://schemas.microsoft.com/office/powerpoint/2010/main" val="3528188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FF1F22B-1D61-0F46-B0C7-67E4E86F4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75F55EF0-21A3-7040-AA84-26A222D08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E6FA36A-EF27-AE49-9FEE-055138DF55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901EC-DCFD-3A49-8204-7941513721CA}" type="datetimeFigureOut">
              <a:rPr lang="fr-FR" smtClean="0"/>
              <a:t>25/02/2026</a:t>
            </a:fld>
            <a:endParaRPr lang="fr-FR"/>
          </a:p>
        </p:txBody>
      </p:sp>
      <p:sp>
        <p:nvSpPr>
          <p:cNvPr id="5" name="Espace réservé du pied de page 4">
            <a:extLst>
              <a:ext uri="{FF2B5EF4-FFF2-40B4-BE49-F238E27FC236}">
                <a16:creationId xmlns:a16="http://schemas.microsoft.com/office/drawing/2014/main" id="{47508CEB-3E10-BD46-A6F2-4C307B2159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A88F6DB-C922-554A-9796-411566FD2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E251B-6083-2E43-8A7D-99256DA62452}" type="slidenum">
              <a:rPr lang="fr-FR" smtClean="0"/>
              <a:t>‹N°›</a:t>
            </a:fld>
            <a:endParaRPr lang="fr-FR"/>
          </a:p>
        </p:txBody>
      </p:sp>
    </p:spTree>
    <p:extLst>
      <p:ext uri="{BB962C8B-B14F-4D97-AF65-F5344CB8AC3E}">
        <p14:creationId xmlns:p14="http://schemas.microsoft.com/office/powerpoint/2010/main" val="481294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10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0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47.jpeg"/></Relationships>
</file>

<file path=ppt/slides/_rels/slide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4.png"/></Relationships>
</file>

<file path=ppt/slides/_rels/slide7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9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1E1ED-AE93-7CEC-DB0F-FF266C343ADF}"/>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A5F5C5DC-BAC3-9087-59C9-D2EC190CA2C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82457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05DC9F17-9372-9102-A192-C92F507FA813}"/>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1" y="2551837"/>
            <a:ext cx="12192001"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a:t>
            </a:r>
          </a:p>
          <a:p>
            <a:pPr algn="ctr"/>
            <a:r>
              <a:rPr lang="fr-FR" sz="5400" b="1" dirty="0">
                <a:solidFill>
                  <a:schemeClr val="bg1"/>
                </a:solidFill>
                <a:latin typeface="Calibri" panose="020F0502020204030204" pitchFamily="34" charset="0"/>
                <a:ea typeface="Roboto" panose="02000000000000000000" pitchFamily="2" charset="0"/>
              </a:rPr>
              <a:t>DE ROUTES PARTICIPE... </a:t>
            </a:r>
          </a:p>
        </p:txBody>
      </p:sp>
      <p:pic>
        <p:nvPicPr>
          <p:cNvPr id="3" name="Image 2">
            <a:extLst>
              <a:ext uri="{FF2B5EF4-FFF2-40B4-BE49-F238E27FC236}">
                <a16:creationId xmlns:a16="http://schemas.microsoft.com/office/drawing/2014/main" id="{EFE3F53E-A39E-C263-F14E-F55E798F28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a:extLst>
              <a:ext uri="{FF2B5EF4-FFF2-40B4-BE49-F238E27FC236}">
                <a16:creationId xmlns:a16="http://schemas.microsoft.com/office/drawing/2014/main" id="{F774092F-2A6B-2D80-85F8-75314E1A7AB3}"/>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731393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C0EC631D-6570-CF0E-5C33-1DCD364D2E15}"/>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B4B1DCC-6D8A-F2F6-69B9-37CF1E84A5B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553432" y="1902654"/>
            <a:ext cx="4680000" cy="4154984"/>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construction neuve comme en rénovation, il implante et raccorde</a:t>
            </a:r>
          </a:p>
          <a:p>
            <a:r>
              <a:rPr lang="fr-FR" sz="2400" dirty="0">
                <a:solidFill>
                  <a:srgbClr val="294D9D"/>
                </a:solidFill>
                <a:latin typeface="Calibri" panose="020F0502020204030204" pitchFamily="34" charset="0"/>
                <a:ea typeface="Roboto Medium" panose="02000000000000000000" pitchFamily="2" charset="0"/>
              </a:rPr>
              <a:t> toutes les canalisations intérieures </a:t>
            </a:r>
          </a:p>
          <a:p>
            <a:r>
              <a:rPr lang="fr-FR" sz="2400" dirty="0">
                <a:solidFill>
                  <a:srgbClr val="294D9D"/>
                </a:solidFill>
                <a:latin typeface="Calibri" panose="020F0502020204030204" pitchFamily="34" charset="0"/>
                <a:ea typeface="Roboto Medium" panose="02000000000000000000" pitchFamily="2" charset="0"/>
              </a:rPr>
              <a:t>et pose les équipements. </a:t>
            </a:r>
          </a:p>
          <a:p>
            <a:r>
              <a:rPr lang="fr-FR" sz="2400" dirty="0">
                <a:solidFill>
                  <a:srgbClr val="294D9D"/>
                </a:solidFill>
                <a:latin typeface="Calibri" panose="020F0502020204030204" pitchFamily="34" charset="0"/>
                <a:ea typeface="Roboto Medium" panose="02000000000000000000" pitchFamily="2" charset="0"/>
              </a:rPr>
              <a:t>Historiquement, il manipulait le plomb, mais cette époque est révolue ! Aujourd’hui, il maîtrise le travail du cuivre, les matériaux de synthèse ou encore la céramique. Les temps changent, mais la passion reste !</a:t>
            </a:r>
          </a:p>
        </p:txBody>
      </p:sp>
      <p:pic>
        <p:nvPicPr>
          <p:cNvPr id="4" name="Image 3">
            <a:extLst>
              <a:ext uri="{FF2B5EF4-FFF2-40B4-BE49-F238E27FC236}">
                <a16:creationId xmlns:a16="http://schemas.microsoft.com/office/drawing/2014/main" id="{AC638CA4-233F-B749-A6E8-3CBF87BDC6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5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C09B6D9F-29A0-2577-CAD3-C8AEEDF730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5BDD035F-A448-636B-A0C5-7F901BEDCDA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71716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AB74-7F8C-3F4C-5235-F2E433A534AF}"/>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4BCB3FAD-FE64-BC68-23BB-83622F37619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4AE5F9C-6C0A-E6FF-7247-AD17038EFB6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848E707-FDF6-93B5-7EFF-77F47377E1DA}"/>
              </a:ext>
            </a:extLst>
          </p:cNvPr>
          <p:cNvSpPr txBox="1"/>
          <p:nvPr/>
        </p:nvSpPr>
        <p:spPr>
          <a:xfrm>
            <a:off x="1"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PEINTRE DÉCORATEUR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TRAVAILLE EN INTÉRIEUR </a:t>
            </a:r>
          </a:p>
          <a:p>
            <a:pPr algn="ctr"/>
            <a:r>
              <a:rPr lang="fr-FR" sz="5400" b="1" dirty="0">
                <a:solidFill>
                  <a:schemeClr val="bg1"/>
                </a:solidFill>
                <a:latin typeface="Calibri" panose="020F0502020204030204" pitchFamily="34" charset="0"/>
                <a:ea typeface="Roboto" panose="02000000000000000000" pitchFamily="2" charset="0"/>
              </a:rPr>
              <a:t>COMME EN EXTÉRIEUR.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13D13E0-511A-33EC-F984-BC48C5069D0B}"/>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0800501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DCD4E-64A0-C87A-58B7-7A142E998731}"/>
            </a:ext>
          </a:extLst>
        </p:cNvPr>
        <p:cNvGrpSpPr/>
        <p:nvPr/>
      </p:nvGrpSpPr>
      <p:grpSpPr>
        <a:xfrm>
          <a:off x="0" y="0"/>
          <a:ext cx="0" cy="0"/>
          <a:chOff x="0" y="0"/>
          <a:chExt cx="0" cy="0"/>
        </a:xfrm>
      </p:grpSpPr>
      <p:pic>
        <p:nvPicPr>
          <p:cNvPr id="9" name="Image 8" descr="Une image contenant neige, bâtiment, hiver, plein air&#10;&#10;Description générée automatiquement">
            <a:extLst>
              <a:ext uri="{FF2B5EF4-FFF2-40B4-BE49-F238E27FC236}">
                <a16:creationId xmlns:a16="http://schemas.microsoft.com/office/drawing/2014/main" id="{2CC9A12E-F4EB-0E59-18A1-7B1B0F8C18B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56A69E-81E8-B122-5ED4-FD0638EEB02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136BCB-C1A8-70EA-73D7-B91EF79313A0}"/>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3D5D274-0877-09FC-6E0B-A86C760893C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C9A95746-1404-D837-0806-3F84778CEA24}"/>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064B5F01-3F8D-A5B8-0B5A-9053FCA59EE4}"/>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7656DD9-669E-03BE-33B3-02DA99B3C719}"/>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0886A322-1788-5061-D569-26028B92CF2F}"/>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spTree>
    <p:extLst>
      <p:ext uri="{BB962C8B-B14F-4D97-AF65-F5344CB8AC3E}">
        <p14:creationId xmlns:p14="http://schemas.microsoft.com/office/powerpoint/2010/main" val="31103915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D2E4-D15C-6D02-3483-42FC1194702D}"/>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2AC55784-C1EC-1D66-4822-3AEBB9D47D6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F3AB55C-7733-93F3-122E-4D7CBAAFA1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9C8E54D6-E078-58D0-6AB6-E8D20CDB015C}"/>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FCA65D51-6CF8-63F8-0D48-D23F11A9BCEA}"/>
              </a:ext>
            </a:extLst>
          </p:cNvPr>
          <p:cNvSpPr txBox="1"/>
          <p:nvPr/>
        </p:nvSpPr>
        <p:spPr>
          <a:xfrm>
            <a:off x="1230096" y="4330639"/>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Tant qu'il y a une surface à embellir ou à protéger, </a:t>
            </a:r>
          </a:p>
          <a:p>
            <a:pPr algn="ctr"/>
            <a:r>
              <a:rPr lang="fr-FR" sz="2400" dirty="0">
                <a:solidFill>
                  <a:srgbClr val="294D9D"/>
                </a:solidFill>
                <a:latin typeface="Calibri" panose="020F0502020204030204" pitchFamily="34" charset="0"/>
                <a:ea typeface="Roboto Medium" panose="02000000000000000000" pitchFamily="2" charset="0"/>
              </a:rPr>
              <a:t>il répond présent.</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54549E1-D31A-4CC7-522A-5EC4EB38B0BF}"/>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36D84E05-FDC1-3DCA-5A62-38070B319368}"/>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peintre décorateur préfère l'intérieur.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1E5AC88B-D508-812E-6CE1-4F968D09C2AA}"/>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4DA75956-FDE3-3222-4197-8889631436AE}"/>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PEINTRE DÉCORATEUR TRAVAILLE </a:t>
            </a:r>
          </a:p>
          <a:p>
            <a:pPr algn="ctr"/>
            <a:r>
              <a:rPr lang="fr-FR" sz="3200" b="1" dirty="0">
                <a:solidFill>
                  <a:schemeClr val="bg1"/>
                </a:solidFill>
                <a:latin typeface="Calibri" panose="020F0502020204030204" pitchFamily="34" charset="0"/>
                <a:ea typeface="Roboto" panose="02000000000000000000" pitchFamily="2" charset="0"/>
              </a:rPr>
              <a:t>EN INTÉRIEUR COMME EN EXTÉRIEUR. </a:t>
            </a:r>
          </a:p>
        </p:txBody>
      </p:sp>
    </p:spTree>
    <p:extLst>
      <p:ext uri="{BB962C8B-B14F-4D97-AF65-F5344CB8AC3E}">
        <p14:creationId xmlns:p14="http://schemas.microsoft.com/office/powerpoint/2010/main" val="186904904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0E18B263-F8EE-AFD1-AE95-893E7BAF1490}"/>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9CC4602-888F-1BD0-5562-5F4F011BCD6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234324" y="1764154"/>
            <a:ext cx="5043351"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Le peintre décorateur intervient sur</a:t>
            </a:r>
          </a:p>
          <a:p>
            <a:r>
              <a:rPr lang="fr-FR" sz="2350" dirty="0">
                <a:solidFill>
                  <a:srgbClr val="294D9D"/>
                </a:solidFill>
                <a:latin typeface="Calibri" panose="020F0502020204030204" pitchFamily="34" charset="0"/>
                <a:ea typeface="Roboto Medium" panose="02000000000000000000" pitchFamily="2" charset="0"/>
              </a:rPr>
              <a:t>le chantier au moment des finitions.</a:t>
            </a:r>
          </a:p>
          <a:p>
            <a:r>
              <a:rPr lang="fr-FR" sz="2350" dirty="0">
                <a:solidFill>
                  <a:srgbClr val="294D9D"/>
                </a:solidFill>
                <a:latin typeface="Calibri" panose="020F0502020204030204" pitchFamily="34" charset="0"/>
                <a:ea typeface="Roboto Medium" panose="02000000000000000000" pitchFamily="2" charset="0"/>
              </a:rPr>
              <a:t>Mais tout ne se résume pas à un coup de pinceau. Il doit d’abord préparer le mur ou le plafond (enduits, ponçage...) puis appliquer la peinture au rouleau, à </a:t>
            </a:r>
          </a:p>
          <a:p>
            <a:r>
              <a:rPr lang="fr-FR" sz="2350" dirty="0">
                <a:solidFill>
                  <a:srgbClr val="294D9D"/>
                </a:solidFill>
                <a:latin typeface="Calibri" panose="020F0502020204030204" pitchFamily="34" charset="0"/>
                <a:ea typeface="Roboto Medium" panose="02000000000000000000" pitchFamily="2" charset="0"/>
              </a:rPr>
              <a:t>la brosse ou mécaniquement, et enfin se charger des finitions au pinceau. Son champ de compétences ne se limite pas à la peinture : il peut également poser des revêtements muraux. </a:t>
            </a:r>
          </a:p>
          <a:p>
            <a:r>
              <a:rPr lang="fr-FR" sz="2350" dirty="0">
                <a:solidFill>
                  <a:srgbClr val="294D9D"/>
                </a:solidFill>
                <a:latin typeface="Calibri" panose="020F0502020204030204" pitchFamily="34" charset="0"/>
                <a:ea typeface="Roboto Medium" panose="02000000000000000000" pitchFamily="2" charset="0"/>
              </a:rPr>
              <a:t>Un métier tout-en-un !</a:t>
            </a:r>
          </a:p>
        </p:txBody>
      </p:sp>
      <p:pic>
        <p:nvPicPr>
          <p:cNvPr id="5" name="Image 4">
            <a:extLst>
              <a:ext uri="{FF2B5EF4-FFF2-40B4-BE49-F238E27FC236}">
                <a16:creationId xmlns:a16="http://schemas.microsoft.com/office/drawing/2014/main" id="{956325C4-48EE-5641-8718-484407760A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0B2108B-011A-0CB9-4CED-F113BDA5BF5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FA907FEC-D9E0-41C7-D5A6-06CB627B69F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361615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5F123-F911-447D-F314-7D64E86C60C0}"/>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3269CDDA-C485-3FA2-D78E-CC142946E8A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879181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2820-8E61-6D7A-2E25-A0061D0A45A3}"/>
            </a:ext>
          </a:extLst>
        </p:cNvPr>
        <p:cNvGrpSpPr/>
        <p:nvPr/>
      </p:nvGrpSpPr>
      <p:grpSpPr>
        <a:xfrm>
          <a:off x="0" y="0"/>
          <a:ext cx="0" cy="0"/>
          <a:chOff x="0" y="0"/>
          <a:chExt cx="0" cy="0"/>
        </a:xfrm>
      </p:grpSpPr>
      <p:pic>
        <p:nvPicPr>
          <p:cNvPr id="4" name="Image 3" descr="Une image contenant neige, maison, capture d’écran, hiver&#10;&#10;Description générée automatiquement">
            <a:extLst>
              <a:ext uri="{FF2B5EF4-FFF2-40B4-BE49-F238E27FC236}">
                <a16:creationId xmlns:a16="http://schemas.microsoft.com/office/drawing/2014/main" id="{3BB0B11D-E5C4-6D78-E46C-54649C9B23E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0CE1AF9-7F02-F82A-B36E-B2B90024065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20984773-D710-CF35-884C-DD1178B58816}"/>
              </a:ext>
            </a:extLst>
          </p:cNvPr>
          <p:cNvSpPr txBox="1"/>
          <p:nvPr/>
        </p:nvSpPr>
        <p:spPr>
          <a:xfrm>
            <a:off x="0" y="2551837"/>
            <a:ext cx="1241658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L'ÉLECTRICIEN N’A QU'UNE MISSION : </a:t>
            </a:r>
          </a:p>
          <a:p>
            <a:pPr algn="ctr"/>
            <a:r>
              <a:rPr lang="fr-FR" sz="5400" b="1" dirty="0">
                <a:solidFill>
                  <a:schemeClr val="bg1"/>
                </a:solidFill>
                <a:latin typeface="Calibri" panose="020F0502020204030204" pitchFamily="34" charset="0"/>
                <a:ea typeface="Roboto" panose="02000000000000000000" pitchFamily="2" charset="0"/>
              </a:rPr>
              <a:t>INSTALLER LES LUMINAIRES.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CC33454-4541-4E11-38C3-4A1D20B200BC}"/>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5866156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89F86E3F-068D-D82F-36E7-07F04346AFF8}"/>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4973D54E-B99F-C2F0-35B3-F4B84E5C86FB}"/>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6FD44E-41C6-699C-18C3-77F335719D24}"/>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pic>
        <p:nvPicPr>
          <p:cNvPr id="2" name="Image 1">
            <a:extLst>
              <a:ext uri="{FF2B5EF4-FFF2-40B4-BE49-F238E27FC236}">
                <a16:creationId xmlns:a16="http://schemas.microsoft.com/office/drawing/2014/main" id="{C03C9F63-26AB-9BE6-4F5F-B9EE108FC64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7AAA275-5EDC-76A3-8D4B-6F8C7AC89758}"/>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8" name="ZoneTexte 7">
            <a:extLst>
              <a:ext uri="{FF2B5EF4-FFF2-40B4-BE49-F238E27FC236}">
                <a16:creationId xmlns:a16="http://schemas.microsoft.com/office/drawing/2014/main" id="{331039AA-AD97-08C1-148A-8A01BBCA90E5}"/>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5169A66D-45B0-9059-6785-657D7E01554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812387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C294-1F41-B9B1-1CA0-76925283E343}"/>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DDAFEBA5-F1A4-6024-5652-F281A2517B30}"/>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38627AE-8E91-CDD2-88F1-015E45E6BE70}"/>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2" name="Image 1">
            <a:extLst>
              <a:ext uri="{FF2B5EF4-FFF2-40B4-BE49-F238E27FC236}">
                <a16:creationId xmlns:a16="http://schemas.microsoft.com/office/drawing/2014/main" id="{09BA853D-2A4B-3809-59DE-22E11426D6D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3926E86F-5DE1-8C72-A1EF-737CE5D6531C}"/>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1" name="ZoneTexte 10">
            <a:extLst>
              <a:ext uri="{FF2B5EF4-FFF2-40B4-BE49-F238E27FC236}">
                <a16:creationId xmlns:a16="http://schemas.microsoft.com/office/drawing/2014/main" id="{400BAD97-C657-518C-3E3D-746E99C98647}"/>
              </a:ext>
            </a:extLst>
          </p:cNvPr>
          <p:cNvSpPr txBox="1"/>
          <p:nvPr/>
        </p:nvSpPr>
        <p:spPr>
          <a:xfrm>
            <a:off x="6998777" y="4592207"/>
            <a:ext cx="4163943"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installe tout l'équipement électrique.</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BFC87801-F58F-92BE-5A35-7AFD891EFC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99F609E7-0636-EE63-CB85-E23CBD208C2A}"/>
              </a:ext>
            </a:extLst>
          </p:cNvPr>
          <p:cNvSpPr txBox="1"/>
          <p:nvPr/>
        </p:nvSpPr>
        <p:spPr>
          <a:xfrm>
            <a:off x="896540" y="4407542"/>
            <a:ext cx="4425832"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s'applique pour installer </a:t>
            </a:r>
          </a:p>
          <a:p>
            <a:pPr algn="ctr"/>
            <a:r>
              <a:rPr lang="fr-FR" sz="2400" dirty="0">
                <a:solidFill>
                  <a:srgbClr val="294D9D"/>
                </a:solidFill>
                <a:latin typeface="Calibri" panose="020F0502020204030204" pitchFamily="34" charset="0"/>
                <a:ea typeface="Roboto Medium" panose="02000000000000000000" pitchFamily="2" charset="0"/>
              </a:rPr>
              <a:t>les ampoules, les lustres... </a:t>
            </a:r>
          </a:p>
          <a:p>
            <a:pPr algn="ctr"/>
            <a:r>
              <a:rPr lang="fr-FR" sz="2400" dirty="0">
                <a:solidFill>
                  <a:srgbClr val="294D9D"/>
                </a:solidFill>
                <a:latin typeface="Calibri" panose="020F0502020204030204" pitchFamily="34" charset="0"/>
                <a:ea typeface="Roboto Medium" panose="02000000000000000000" pitchFamily="2" charset="0"/>
              </a:rPr>
              <a:t>et les appliques. </a:t>
            </a:r>
          </a:p>
        </p:txBody>
      </p:sp>
      <p:sp>
        <p:nvSpPr>
          <p:cNvPr id="5" name="ZoneTexte 4">
            <a:extLst>
              <a:ext uri="{FF2B5EF4-FFF2-40B4-BE49-F238E27FC236}">
                <a16:creationId xmlns:a16="http://schemas.microsoft.com/office/drawing/2014/main" id="{33B56AB2-5662-0181-2475-4A93C4440C9A}"/>
              </a:ext>
            </a:extLst>
          </p:cNvPr>
          <p:cNvSpPr txBox="1"/>
          <p:nvPr/>
        </p:nvSpPr>
        <p:spPr>
          <a:xfrm>
            <a:off x="0" y="1850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L'ÉLECTRICIEN N'A QU'UNE MISSION : INSTALLER LES LUMINAIRES.</a:t>
            </a:r>
          </a:p>
        </p:txBody>
      </p:sp>
    </p:spTree>
    <p:extLst>
      <p:ext uri="{BB962C8B-B14F-4D97-AF65-F5344CB8AC3E}">
        <p14:creationId xmlns:p14="http://schemas.microsoft.com/office/powerpoint/2010/main" val="28733687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E1FAB844-E5BB-9C78-313E-3C583A1D3186}"/>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DE37606-FDA7-CA3B-7E03-DDF1C87A8B3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 name="ZoneTexte 5">
            <a:extLst>
              <a:ext uri="{FF2B5EF4-FFF2-40B4-BE49-F238E27FC236}">
                <a16:creationId xmlns:a16="http://schemas.microsoft.com/office/drawing/2014/main" id="{5E2175E0-6313-1040-8E90-C3B198C32D02}"/>
              </a:ext>
            </a:extLst>
          </p:cNvPr>
          <p:cNvSpPr txBox="1"/>
          <p:nvPr/>
        </p:nvSpPr>
        <p:spPr>
          <a:xfrm>
            <a:off x="1218322" y="1764154"/>
            <a:ext cx="5075356" cy="4431983"/>
          </a:xfrm>
          <a:prstGeom prst="rect">
            <a:avLst/>
          </a:prstGeom>
          <a:noFill/>
        </p:spPr>
        <p:txBody>
          <a:bodyPr wrap="square" rtlCol="0">
            <a:spAutoFit/>
          </a:bodyPr>
          <a:lstStyle/>
          <a:p>
            <a:r>
              <a:rPr lang="fr-FR" sz="2350" dirty="0">
                <a:solidFill>
                  <a:srgbClr val="294D9D"/>
                </a:solidFill>
                <a:latin typeface="Calibri" panose="020F0502020204030204" pitchFamily="34" charset="0"/>
                <a:ea typeface="Roboto Medium" panose="02000000000000000000" pitchFamily="2" charset="0"/>
              </a:rPr>
              <a:t>Pour distribuer l'électricité dans les bâtiments, l'électricien pose des lignes de câbles auxquelles il raccorde les différents équipements électriques. Quand cela est nécessaire, il remplace également les installations anciennes pour les mettre aux normes. Aujourd'hui, avec le développement de la domotique (maisons connectées) et des nouvelles énergies, l’électricien doit aussi savoir maîtriser les outils et les technologies numériques !</a:t>
            </a:r>
          </a:p>
        </p:txBody>
      </p:sp>
      <p:pic>
        <p:nvPicPr>
          <p:cNvPr id="4" name="Image 3">
            <a:extLst>
              <a:ext uri="{FF2B5EF4-FFF2-40B4-BE49-F238E27FC236}">
                <a16:creationId xmlns:a16="http://schemas.microsoft.com/office/drawing/2014/main" id="{02D91BC6-FB24-9844-B84A-74D7E25F246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FB6876D5-9E7D-D831-F964-72979BBA6FB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Police, capture d’écran, texte, Graphique&#10;&#10;Description générée automatiquement">
            <a:extLst>
              <a:ext uri="{FF2B5EF4-FFF2-40B4-BE49-F238E27FC236}">
                <a16:creationId xmlns:a16="http://schemas.microsoft.com/office/drawing/2014/main" id="{020F0CEF-1739-21D1-1F5B-8D65F41F863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7125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9EC04-1C6F-8C1B-D306-5EB27E85AEC6}"/>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712E7EDB-1182-0D80-71CF-567FFB6CBAAD}"/>
              </a:ext>
            </a:extLst>
          </p:cNvPr>
          <p:cNvPicPr>
            <a:picLocks noChangeAspect="1"/>
          </p:cNvPicPr>
          <p:nvPr/>
        </p:nvPicPr>
        <p:blipFill>
          <a:blip r:embed="rId2"/>
          <a:stretch>
            <a:fillRect/>
          </a:stretch>
        </p:blipFill>
        <p:spPr>
          <a:xfrm>
            <a:off x="0" y="0"/>
            <a:ext cx="12192000" cy="6858000"/>
          </a:xfrm>
          <a:prstGeom prst="rect">
            <a:avLst/>
          </a:prstGeom>
        </p:spPr>
      </p:pic>
      <p:pic>
        <p:nvPicPr>
          <p:cNvPr id="24" name="Image 23">
            <a:extLst>
              <a:ext uri="{FF2B5EF4-FFF2-40B4-BE49-F238E27FC236}">
                <a16:creationId xmlns:a16="http://schemas.microsoft.com/office/drawing/2014/main" id="{4BF1DE81-79A0-C21B-B2F5-7749105279A1}"/>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18" name="Image 17">
            <a:extLst>
              <a:ext uri="{FF2B5EF4-FFF2-40B4-BE49-F238E27FC236}">
                <a16:creationId xmlns:a16="http://schemas.microsoft.com/office/drawing/2014/main" id="{2D1994AF-D2DA-128C-6E39-82D35E63F3A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22" name="Image 21">
            <a:extLst>
              <a:ext uri="{FF2B5EF4-FFF2-40B4-BE49-F238E27FC236}">
                <a16:creationId xmlns:a16="http://schemas.microsoft.com/office/drawing/2014/main" id="{18289AB5-EF14-E766-090D-36C1FC8714AA}"/>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BA31E545-B76E-D046-6D92-EAC232CB0D3A}"/>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BE9793F-9759-25FE-2830-F422E79311FA}"/>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3" name="ZoneTexte 12">
            <a:extLst>
              <a:ext uri="{FF2B5EF4-FFF2-40B4-BE49-F238E27FC236}">
                <a16:creationId xmlns:a16="http://schemas.microsoft.com/office/drawing/2014/main" id="{2612182D-6B19-A0F8-BA1D-8048C865D793}"/>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15" name="ZoneTexte 14">
            <a:extLst>
              <a:ext uri="{FF2B5EF4-FFF2-40B4-BE49-F238E27FC236}">
                <a16:creationId xmlns:a16="http://schemas.microsoft.com/office/drawing/2014/main" id="{45ECEF64-2EA0-7E3B-9C73-A78B583CF723}"/>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17" name="ZoneTexte 16">
            <a:extLst>
              <a:ext uri="{FF2B5EF4-FFF2-40B4-BE49-F238E27FC236}">
                <a16:creationId xmlns:a16="http://schemas.microsoft.com/office/drawing/2014/main" id="{0193B9F5-3B04-3D53-E1DB-AFB33E6FF0C3}"/>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pic>
        <p:nvPicPr>
          <p:cNvPr id="6" name="Image 5">
            <a:extLst>
              <a:ext uri="{FF2B5EF4-FFF2-40B4-BE49-F238E27FC236}">
                <a16:creationId xmlns:a16="http://schemas.microsoft.com/office/drawing/2014/main" id="{07BCA58E-10D0-64AF-0D06-3BAABE3DAF16}"/>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8432256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2F7DD-8260-5545-0FB5-58206C2DF388}"/>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F3C71C21-DB40-64A8-80A8-D884DA80B12C}"/>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AE9B94E-703C-420C-7AB5-4787299AC55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963368B-5FE9-B1D3-C0BE-AFFE35D0DA08}"/>
              </a:ext>
            </a:extLst>
          </p:cNvPr>
          <p:cNvSpPr txBox="1"/>
          <p:nvPr/>
        </p:nvSpPr>
        <p:spPr>
          <a:xfrm>
            <a:off x="0" y="290973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CONSTRUCTEUR EN VOIRIE URBAINE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7FAC67-9397-A14C-CC72-CC6B7B5943A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2385406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68D96AE-7898-5FF8-5CB0-9713DD35A749}"/>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pic>
        <p:nvPicPr>
          <p:cNvPr id="2" name="Image 1">
            <a:extLst>
              <a:ext uri="{FF2B5EF4-FFF2-40B4-BE49-F238E27FC236}">
                <a16:creationId xmlns:a16="http://schemas.microsoft.com/office/drawing/2014/main" id="{905E08A5-7122-5578-7420-EF6BF88E24D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FFD2C0ED-91C2-2FA2-C60E-B57A5A9E7D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5" name="Image 4">
            <a:extLst>
              <a:ext uri="{FF2B5EF4-FFF2-40B4-BE49-F238E27FC236}">
                <a16:creationId xmlns:a16="http://schemas.microsoft.com/office/drawing/2014/main" id="{5C073182-BC27-00B0-C637-8D3DDB5547C4}"/>
              </a:ext>
            </a:extLst>
          </p:cNvPr>
          <p:cNvPicPr>
            <a:picLocks noChangeAspect="1"/>
          </p:cNvPicPr>
          <p:nvPr/>
        </p:nvPicPr>
        <p:blipFill>
          <a:blip r:embed="rId5"/>
          <a:stretch>
            <a:fillRect/>
          </a:stretch>
        </p:blipFill>
        <p:spPr>
          <a:xfrm>
            <a:off x="1193389" y="4019156"/>
            <a:ext cx="9805222" cy="943011"/>
          </a:xfrm>
          <a:prstGeom prst="rect">
            <a:avLst/>
          </a:prstGeom>
        </p:spPr>
      </p:pic>
      <p:sp>
        <p:nvSpPr>
          <p:cNvPr id="7" name="ZoneTexte 6">
            <a:extLst>
              <a:ext uri="{FF2B5EF4-FFF2-40B4-BE49-F238E27FC236}">
                <a16:creationId xmlns:a16="http://schemas.microsoft.com/office/drawing/2014/main" id="{7965ED1B-91B7-E4AF-706C-15961CCA2E6D}"/>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sp>
        <p:nvSpPr>
          <p:cNvPr id="8" name="ZoneTexte 7">
            <a:extLst>
              <a:ext uri="{FF2B5EF4-FFF2-40B4-BE49-F238E27FC236}">
                <a16:creationId xmlns:a16="http://schemas.microsoft.com/office/drawing/2014/main" id="{570EE3AC-1DD2-F653-F5F4-A51FDC72C79F}"/>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pic>
        <p:nvPicPr>
          <p:cNvPr id="10" name="Image 9">
            <a:extLst>
              <a:ext uri="{FF2B5EF4-FFF2-40B4-BE49-F238E27FC236}">
                <a16:creationId xmlns:a16="http://schemas.microsoft.com/office/drawing/2014/main" id="{8E9E1477-0756-617C-DCAC-D268063F068A}"/>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6A0633F2-4588-4668-B61C-6B4DFBBA2221}"/>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AD2A226-8B8B-30EA-14E0-08FD344E2EAB}"/>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04748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AE47E-D17E-A684-8EB1-49BADC010DAE}"/>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FAA482F0-0920-34F4-4AF2-F29AA6E3D3A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15BE178-F7E9-6039-1ADE-6DF84D2B3CF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9D0461E5-8D9D-7553-BAA5-73E1269CF3B6}"/>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E4B9B446-05BF-EB22-6BF1-DB5D9712B117}"/>
              </a:ext>
            </a:extLst>
          </p:cNvPr>
          <p:cNvSpPr txBox="1"/>
          <p:nvPr/>
        </p:nvSpPr>
        <p:spPr>
          <a:xfrm>
            <a:off x="2247316" y="3148716"/>
            <a:ext cx="859296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travaille qu'en ville. </a:t>
            </a:r>
          </a:p>
        </p:txBody>
      </p:sp>
      <p:pic>
        <p:nvPicPr>
          <p:cNvPr id="8" name="Image 7">
            <a:extLst>
              <a:ext uri="{FF2B5EF4-FFF2-40B4-BE49-F238E27FC236}">
                <a16:creationId xmlns:a16="http://schemas.microsoft.com/office/drawing/2014/main" id="{28D67601-CD40-37BF-C621-6A03AACBA4E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B75600BB-9C7E-7F89-1397-C5250040A4A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0" name="ZoneTexte 9">
            <a:extLst>
              <a:ext uri="{FF2B5EF4-FFF2-40B4-BE49-F238E27FC236}">
                <a16:creationId xmlns:a16="http://schemas.microsoft.com/office/drawing/2014/main" id="{D41971DF-4931-9436-0717-387A0664A0F6}"/>
              </a:ext>
            </a:extLst>
          </p:cNvPr>
          <p:cNvSpPr txBox="1"/>
          <p:nvPr/>
        </p:nvSpPr>
        <p:spPr>
          <a:xfrm>
            <a:off x="2247316"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peut être amené à conduire de petits engins.</a:t>
            </a:r>
          </a:p>
        </p:txBody>
      </p:sp>
      <p:sp>
        <p:nvSpPr>
          <p:cNvPr id="12" name="ZoneTexte 11">
            <a:extLst>
              <a:ext uri="{FF2B5EF4-FFF2-40B4-BE49-F238E27FC236}">
                <a16:creationId xmlns:a16="http://schemas.microsoft.com/office/drawing/2014/main" id="{E4933572-533D-AB2D-A84C-03D6323B7D29}"/>
              </a:ext>
            </a:extLst>
          </p:cNvPr>
          <p:cNvSpPr txBox="1"/>
          <p:nvPr/>
        </p:nvSpPr>
        <p:spPr>
          <a:xfrm>
            <a:off x="2247316" y="5161190"/>
            <a:ext cx="8831500"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construit et entretient toutes les voiries et </a:t>
            </a:r>
          </a:p>
          <a:p>
            <a:r>
              <a:rPr lang="fr-FR" sz="2400" dirty="0">
                <a:solidFill>
                  <a:srgbClr val="294D9D"/>
                </a:solidFill>
                <a:latin typeface="Calibri" panose="020F0502020204030204" pitchFamily="34" charset="0"/>
                <a:ea typeface="Roboto Medium" panose="02000000000000000000" pitchFamily="2" charset="0"/>
              </a:rPr>
              <a:t>les espaces publics.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0D3E5F74-B61D-AAF5-35E1-269011425B13}"/>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337F2A25-485F-546F-14AE-0463714DB693}"/>
              </a:ext>
            </a:extLst>
          </p:cNvPr>
          <p:cNvSpPr txBox="1"/>
          <p:nvPr/>
        </p:nvSpPr>
        <p:spPr>
          <a:xfrm>
            <a:off x="-761821" y="1746006"/>
            <a:ext cx="13481091"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EN VOIRIE URBAINE …</a:t>
            </a:r>
          </a:p>
        </p:txBody>
      </p:sp>
    </p:spTree>
    <p:extLst>
      <p:ext uri="{BB962C8B-B14F-4D97-AF65-F5344CB8AC3E}">
        <p14:creationId xmlns:p14="http://schemas.microsoft.com/office/powerpoint/2010/main" val="3983504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DDF8E493-ED5E-6C3A-5D10-B56D891B16CF}"/>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AEC5EDD-D20A-EF64-842B-FFD60E879DE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2AAA2F33-D02A-3447-965D-5D079BB4742D}"/>
              </a:ext>
            </a:extLst>
          </p:cNvPr>
          <p:cNvSpPr txBox="1"/>
          <p:nvPr/>
        </p:nvSpPr>
        <p:spPr>
          <a:xfrm>
            <a:off x="1553431" y="2271986"/>
            <a:ext cx="4905983" cy="3046988"/>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Le constructeur en voirie urbaine réalise notamment les travaux de bordures, caniveaux, pavages, et la pose d'enrobés. Tout ça à la fois, oui ! C’est un métier très varié, qui lui demande de maîtriser de nombreuses techniques, pour assurer à tous des trajets en toute sécurité !</a:t>
            </a:r>
          </a:p>
        </p:txBody>
      </p:sp>
      <p:pic>
        <p:nvPicPr>
          <p:cNvPr id="5" name="Image 4">
            <a:extLst>
              <a:ext uri="{FF2B5EF4-FFF2-40B4-BE49-F238E27FC236}">
                <a16:creationId xmlns:a16="http://schemas.microsoft.com/office/drawing/2014/main" id="{512D9724-87D2-C244-B2A5-0C2D6671EFB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9CEF872-1D92-6CDC-04ED-C06DFEE028B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8938C908-A670-486B-6479-A8A7938FEADC}"/>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8001194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7387F-C3DF-77F1-3B4F-349825733FD0}"/>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D5ECF6BA-A245-5382-6437-E6C937C53DB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E94CB24-3EAD-8DD1-5CC1-75456F792A1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72B22E37-DDA8-965E-FA83-8398CC429D4C}"/>
              </a:ext>
            </a:extLst>
          </p:cNvPr>
          <p:cNvSpPr txBox="1"/>
          <p:nvPr/>
        </p:nvSpPr>
        <p:spPr>
          <a:xfrm>
            <a:off x="1" y="2906167"/>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3E80A590-3841-877A-07E3-6A984526670D}"/>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989074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FBC6836C-B754-D105-0F75-C275AF526AF2}"/>
              </a:ext>
            </a:extLst>
          </p:cNvPr>
          <p:cNvPicPr>
            <a:picLocks noChangeAspect="1"/>
          </p:cNvPicPr>
          <p:nvPr/>
        </p:nvPicPr>
        <p:blipFill>
          <a:blip r:embed="rId2"/>
          <a:stretch>
            <a:fillRect/>
          </a:stretch>
        </p:blipFill>
        <p:spPr>
          <a:xfrm>
            <a:off x="5178" y="0"/>
            <a:ext cx="12186821" cy="6858000"/>
          </a:xfrm>
          <a:prstGeom prst="rect">
            <a:avLst/>
          </a:prstGeom>
        </p:spPr>
      </p:pic>
      <p:pic>
        <p:nvPicPr>
          <p:cNvPr id="2" name="Image 1">
            <a:extLst>
              <a:ext uri="{FF2B5EF4-FFF2-40B4-BE49-F238E27FC236}">
                <a16:creationId xmlns:a16="http://schemas.microsoft.com/office/drawing/2014/main" id="{CBD236F2-4D53-0EDA-C5C5-62D56C6511C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707BE48-8F79-5E8D-C0BE-3A31B23D2FFD}"/>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pic>
        <p:nvPicPr>
          <p:cNvPr id="5" name="Image 4">
            <a:extLst>
              <a:ext uri="{FF2B5EF4-FFF2-40B4-BE49-F238E27FC236}">
                <a16:creationId xmlns:a16="http://schemas.microsoft.com/office/drawing/2014/main" id="{62636E2D-278F-40B6-0CF4-0EBECE94BF9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F8CAFEF2-510A-AC33-5B99-0665D3B59BA7}"/>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42E413DA-A314-CA05-E8EC-5AD87E644BDD}"/>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22A74006-3596-613A-CBE8-372679CE3D9A}"/>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0" name="ZoneTexte 9">
            <a:extLst>
              <a:ext uri="{FF2B5EF4-FFF2-40B4-BE49-F238E27FC236}">
                <a16:creationId xmlns:a16="http://schemas.microsoft.com/office/drawing/2014/main" id="{5F47ABC3-8E33-D2E0-4AE9-CCA120C537A9}"/>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sp>
        <p:nvSpPr>
          <p:cNvPr id="15" name="ZoneTexte 14">
            <a:extLst>
              <a:ext uri="{FF2B5EF4-FFF2-40B4-BE49-F238E27FC236}">
                <a16:creationId xmlns:a16="http://schemas.microsoft.com/office/drawing/2014/main" id="{666A3AA4-2A4A-46DA-FF39-C944DE4D110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1" name="Image 10">
            <a:extLst>
              <a:ext uri="{FF2B5EF4-FFF2-40B4-BE49-F238E27FC236}">
                <a16:creationId xmlns:a16="http://schemas.microsoft.com/office/drawing/2014/main" id="{807A1755-4EBA-F783-8A9F-D0919B44B1B2}"/>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7154779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57C99-DCBC-E507-0E37-FABE08867EB2}"/>
            </a:ext>
          </a:extLst>
        </p:cNvPr>
        <p:cNvGrpSpPr/>
        <p:nvPr/>
      </p:nvGrpSpPr>
      <p:grpSpPr>
        <a:xfrm>
          <a:off x="0" y="0"/>
          <a:ext cx="0" cy="0"/>
          <a:chOff x="0" y="0"/>
          <a:chExt cx="0" cy="0"/>
        </a:xfrm>
      </p:grpSpPr>
      <p:pic>
        <p:nvPicPr>
          <p:cNvPr id="4" name="Image 3" descr="Une image contenant neige, bâtiment, hiver, plein air&#10;&#10;Description générée automatiquement">
            <a:extLst>
              <a:ext uri="{FF2B5EF4-FFF2-40B4-BE49-F238E27FC236}">
                <a16:creationId xmlns:a16="http://schemas.microsoft.com/office/drawing/2014/main" id="{3BC2F4D7-AE41-CDA3-AE91-E92375EA1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049873-818C-4EB5-4F7D-168BBD6FE87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CFBE1C6C-AA6A-F1A1-CC44-50AC763A3F22}"/>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6" name="ZoneTexte 5">
            <a:extLst>
              <a:ext uri="{FF2B5EF4-FFF2-40B4-BE49-F238E27FC236}">
                <a16:creationId xmlns:a16="http://schemas.microsoft.com/office/drawing/2014/main" id="{7DAAEC1F-DD95-CAAE-D485-CFC529C0266E}"/>
              </a:ext>
            </a:extLst>
          </p:cNvPr>
          <p:cNvSpPr txBox="1"/>
          <p:nvPr/>
        </p:nvSpPr>
        <p:spPr>
          <a:xfrm>
            <a:off x="2008777"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utilise aussi des matériaux de synthèse, au-delà du verre </a:t>
            </a:r>
          </a:p>
          <a:p>
            <a:r>
              <a:rPr lang="fr-FR" sz="2400" dirty="0">
                <a:solidFill>
                  <a:srgbClr val="294D9D"/>
                </a:solidFill>
                <a:latin typeface="Calibri" panose="020F0502020204030204" pitchFamily="34" charset="0"/>
                <a:ea typeface="Roboto Medium" panose="02000000000000000000" pitchFamily="2" charset="0"/>
              </a:rPr>
              <a:t>et de l'aluminium.</a:t>
            </a:r>
          </a:p>
        </p:txBody>
      </p:sp>
      <p:pic>
        <p:nvPicPr>
          <p:cNvPr id="10" name="Image 9">
            <a:extLst>
              <a:ext uri="{FF2B5EF4-FFF2-40B4-BE49-F238E27FC236}">
                <a16:creationId xmlns:a16="http://schemas.microsoft.com/office/drawing/2014/main" id="{283380AB-3D74-63AA-DF02-A3F6555D8EF8}"/>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35D2843B-4AE5-9910-C7E0-BE68659FB07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36EB2DC5-F087-2178-75A3-27135A8BF534}"/>
              </a:ext>
            </a:extLst>
          </p:cNvPr>
          <p:cNvSpPr txBox="1"/>
          <p:nvPr/>
        </p:nvSpPr>
        <p:spPr>
          <a:xfrm>
            <a:off x="2008777" y="3152482"/>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travaille aussi avec du bois, c’est un menuisier après tout.</a:t>
            </a:r>
          </a:p>
        </p:txBody>
      </p:sp>
      <p:sp>
        <p:nvSpPr>
          <p:cNvPr id="18" name="ZoneTexte 17">
            <a:extLst>
              <a:ext uri="{FF2B5EF4-FFF2-40B4-BE49-F238E27FC236}">
                <a16:creationId xmlns:a16="http://schemas.microsoft.com/office/drawing/2014/main" id="{17ABED1E-1E28-D44D-A195-614409BE0810}"/>
              </a:ext>
            </a:extLst>
          </p:cNvPr>
          <p:cNvSpPr txBox="1"/>
          <p:nvPr/>
        </p:nvSpPr>
        <p:spPr>
          <a:xfrm>
            <a:off x="2008777" y="4259828"/>
            <a:ext cx="9613728"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ne travaille que le verre et l’aluminium, tout est dans le titre.</a:t>
            </a:r>
          </a:p>
        </p:txBody>
      </p:sp>
      <p:pic>
        <p:nvPicPr>
          <p:cNvPr id="8" name="Image 7">
            <a:extLst>
              <a:ext uri="{FF2B5EF4-FFF2-40B4-BE49-F238E27FC236}">
                <a16:creationId xmlns:a16="http://schemas.microsoft.com/office/drawing/2014/main" id="{CAF15023-F749-FC46-85FC-0B3CBC26855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DC51F6BD-90DA-B1FB-5B72-88FA53ECB096}"/>
              </a:ext>
            </a:extLst>
          </p:cNvPr>
          <p:cNvSpPr txBox="1"/>
          <p:nvPr/>
        </p:nvSpPr>
        <p:spPr>
          <a:xfrm>
            <a:off x="0" y="1883049"/>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ALUMINIUM-VERRE…</a:t>
            </a:r>
          </a:p>
        </p:txBody>
      </p:sp>
    </p:spTree>
    <p:extLst>
      <p:ext uri="{BB962C8B-B14F-4D97-AF65-F5344CB8AC3E}">
        <p14:creationId xmlns:p14="http://schemas.microsoft.com/office/powerpoint/2010/main" val="2368222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A0BD843-06F4-E5FF-95C1-49E8F2A1CD5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286A4C0-F378-45DF-761D-06C5E44CF451}"/>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ZoneTexte 4">
            <a:extLst>
              <a:ext uri="{FF2B5EF4-FFF2-40B4-BE49-F238E27FC236}">
                <a16:creationId xmlns:a16="http://schemas.microsoft.com/office/drawing/2014/main" id="{C8E996C8-88BA-0C4D-8ACF-BF7E9822EB4D}"/>
              </a:ext>
            </a:extLst>
          </p:cNvPr>
          <p:cNvSpPr txBox="1"/>
          <p:nvPr/>
        </p:nvSpPr>
        <p:spPr>
          <a:xfrm>
            <a:off x="1344705" y="1717988"/>
            <a:ext cx="5097139" cy="4524315"/>
          </a:xfrm>
          <a:prstGeom prst="rect">
            <a:avLst/>
          </a:prstGeom>
          <a:noFill/>
        </p:spPr>
        <p:txBody>
          <a:bodyPr wrap="square" rtlCol="0">
            <a:spAutoFit/>
          </a:bodyPr>
          <a:lstStyle/>
          <a:p>
            <a:r>
              <a:rPr lang="fr-FR" sz="2400" dirty="0">
                <a:solidFill>
                  <a:srgbClr val="294D9D"/>
                </a:solidFill>
                <a:latin typeface="Calibri" panose="020F0502020204030204" pitchFamily="34" charset="0"/>
                <a:ea typeface="Roboto Medium" panose="02000000000000000000" pitchFamily="2" charset="0"/>
              </a:rPr>
              <a:t>En atelier puis sur le chantier, le menuisier aluminium-verre découpe, usine et façonne divers ouvrages mêlant verre, métal ou matériaux de synthèse : fenêtres, vérandas, façades d'immeuble… </a:t>
            </a:r>
          </a:p>
          <a:p>
            <a:r>
              <a:rPr lang="fr-FR" sz="2400" dirty="0">
                <a:solidFill>
                  <a:srgbClr val="294D9D"/>
                </a:solidFill>
                <a:latin typeface="Calibri" panose="020F0502020204030204" pitchFamily="34" charset="0"/>
                <a:ea typeface="Roboto Medium" panose="02000000000000000000" pitchFamily="2" charset="0"/>
              </a:rPr>
              <a:t>En plus de réaliser des ouvrages esthétiques, ce métier est essentiel</a:t>
            </a:r>
          </a:p>
          <a:p>
            <a:r>
              <a:rPr lang="fr-FR" sz="2400" dirty="0">
                <a:solidFill>
                  <a:srgbClr val="294D9D"/>
                </a:solidFill>
                <a:latin typeface="Calibri" panose="020F0502020204030204" pitchFamily="34" charset="0"/>
                <a:ea typeface="Roboto Medium" panose="02000000000000000000" pitchFamily="2" charset="0"/>
              </a:rPr>
              <a:t>au confort et à la sécurité : il participe à l'isolation thermique d'un bâtiment, à sa solidité ou encore à sa résistance aux incendies. </a:t>
            </a:r>
          </a:p>
        </p:txBody>
      </p:sp>
      <p:pic>
        <p:nvPicPr>
          <p:cNvPr id="4" name="Image 3">
            <a:extLst>
              <a:ext uri="{FF2B5EF4-FFF2-40B4-BE49-F238E27FC236}">
                <a16:creationId xmlns:a16="http://schemas.microsoft.com/office/drawing/2014/main" id="{33D27C6C-F670-964C-8058-E1D6EE6E358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EAF775D5-EB4B-3CFF-6858-8789C40CADC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7933D96D-5387-B8E5-7C52-B03C6DCFB9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335043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2FA3-AFEE-48BD-FB68-809977C0D52C}"/>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F7D54320-7835-8186-97D2-6ABCEFC523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6577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descr="Une image contenant neige, plein air, hiver, skier&#10;&#10;Description générée automatiquement">
            <a:extLst>
              <a:ext uri="{FF2B5EF4-FFF2-40B4-BE49-F238E27FC236}">
                <a16:creationId xmlns:a16="http://schemas.microsoft.com/office/drawing/2014/main" id="{666858E7-9E2D-066A-08CE-AFF1485F7389}"/>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A3778C5E-1C1C-A5C9-C5D9-7374BB60405A}"/>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4" name="Image 23">
            <a:extLst>
              <a:ext uri="{FF2B5EF4-FFF2-40B4-BE49-F238E27FC236}">
                <a16:creationId xmlns:a16="http://schemas.microsoft.com/office/drawing/2014/main" id="{BBDEDF44-3011-BDEA-BDCB-F5A41E40B74B}"/>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6" name="Image 5">
            <a:extLst>
              <a:ext uri="{FF2B5EF4-FFF2-40B4-BE49-F238E27FC236}">
                <a16:creationId xmlns:a16="http://schemas.microsoft.com/office/drawing/2014/main" id="{F53352E1-03E7-B77B-FC7F-6DEF105DCB32}"/>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4E9742ED-B14D-E0CA-175B-0753927A0B1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0056B04-EDC2-79E2-D8E9-09AD732A796E}"/>
              </a:ext>
            </a:extLst>
          </p:cNvPr>
          <p:cNvPicPr>
            <a:picLocks noChangeAspect="1"/>
          </p:cNvPicPr>
          <p:nvPr/>
        </p:nvPicPr>
        <p:blipFill>
          <a:blip r:embed="rId7"/>
          <a:stretch>
            <a:fillRect/>
          </a:stretch>
        </p:blipFill>
        <p:spPr>
          <a:xfrm>
            <a:off x="-135664" y="200082"/>
            <a:ext cx="7772400" cy="1003300"/>
          </a:xfrm>
          <a:prstGeom prst="rect">
            <a:avLst/>
          </a:prstGeom>
        </p:spPr>
      </p:pic>
      <p:sp>
        <p:nvSpPr>
          <p:cNvPr id="4" name="ZoneTexte 3">
            <a:extLst>
              <a:ext uri="{FF2B5EF4-FFF2-40B4-BE49-F238E27FC236}">
                <a16:creationId xmlns:a16="http://schemas.microsoft.com/office/drawing/2014/main" id="{8022D757-AEF3-9B73-9F9F-040382A2442B}"/>
              </a:ext>
            </a:extLst>
          </p:cNvPr>
          <p:cNvSpPr txBox="1"/>
          <p:nvPr/>
        </p:nvSpPr>
        <p:spPr>
          <a:xfrm>
            <a:off x="1943179" y="309209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pose d'enrobés, et c'est déjà pas mal !</a:t>
            </a:r>
          </a:p>
        </p:txBody>
      </p:sp>
      <p:sp>
        <p:nvSpPr>
          <p:cNvPr id="5" name="ZoneTexte 4">
            <a:extLst>
              <a:ext uri="{FF2B5EF4-FFF2-40B4-BE49-F238E27FC236}">
                <a16:creationId xmlns:a16="http://schemas.microsoft.com/office/drawing/2014/main" id="{DEA420D1-1CC2-5E07-1A03-CC0E270CBC4A}"/>
              </a:ext>
            </a:extLst>
          </p:cNvPr>
          <p:cNvSpPr txBox="1"/>
          <p:nvPr/>
        </p:nvSpPr>
        <p:spPr>
          <a:xfrm>
            <a:off x="1943178" y="5278208"/>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seulement aux chantiers de l'autoroute du soleil. </a:t>
            </a:r>
          </a:p>
        </p:txBody>
      </p:sp>
      <p:sp>
        <p:nvSpPr>
          <p:cNvPr id="9" name="ZoneTexte 8">
            <a:extLst>
              <a:ext uri="{FF2B5EF4-FFF2-40B4-BE49-F238E27FC236}">
                <a16:creationId xmlns:a16="http://schemas.microsoft.com/office/drawing/2014/main" id="{32A19398-78C2-2B3A-E531-BAF702799820}"/>
              </a:ext>
            </a:extLst>
          </p:cNvPr>
          <p:cNvSpPr txBox="1"/>
          <p:nvPr/>
        </p:nvSpPr>
        <p:spPr>
          <a:xfrm>
            <a:off x="0" y="1734106"/>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CONSTRUCTEUR DE ROUTES PARTICIPE... </a:t>
            </a:r>
          </a:p>
        </p:txBody>
      </p:sp>
      <p:sp>
        <p:nvSpPr>
          <p:cNvPr id="10" name="ZoneTexte 9">
            <a:extLst>
              <a:ext uri="{FF2B5EF4-FFF2-40B4-BE49-F238E27FC236}">
                <a16:creationId xmlns:a16="http://schemas.microsoft.com/office/drawing/2014/main" id="{D995653E-E8E9-163E-9F97-E717556008A2}"/>
              </a:ext>
            </a:extLst>
          </p:cNvPr>
          <p:cNvSpPr txBox="1"/>
          <p:nvPr/>
        </p:nvSpPr>
        <p:spPr>
          <a:xfrm>
            <a:off x="1939636" y="4056663"/>
            <a:ext cx="9411855"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toutes les tâches d'un chantier routier : aplanissement et pose </a:t>
            </a:r>
          </a:p>
          <a:p>
            <a:r>
              <a:rPr lang="fr-FR" sz="2400" dirty="0">
                <a:solidFill>
                  <a:srgbClr val="294D9D"/>
                </a:solidFill>
                <a:latin typeface="Calibri" panose="020F0502020204030204" pitchFamily="34" charset="0"/>
                <a:ea typeface="Roboto Medium" panose="02000000000000000000" pitchFamily="2" charset="0"/>
              </a:rPr>
              <a:t>d'enrobés, marquage au sol, installation de panneaux de signalisation.</a:t>
            </a:r>
          </a:p>
        </p:txBody>
      </p:sp>
    </p:spTree>
    <p:extLst>
      <p:ext uri="{BB962C8B-B14F-4D97-AF65-F5344CB8AC3E}">
        <p14:creationId xmlns:p14="http://schemas.microsoft.com/office/powerpoint/2010/main" val="2025197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26D3-7F03-DC1C-3557-0AAACCAE801D}"/>
            </a:ext>
          </a:extLst>
        </p:cNvPr>
        <p:cNvGrpSpPr/>
        <p:nvPr/>
      </p:nvGrpSpPr>
      <p:grpSpPr>
        <a:xfrm>
          <a:off x="0" y="0"/>
          <a:ext cx="0" cy="0"/>
          <a:chOff x="0" y="0"/>
          <a:chExt cx="0" cy="0"/>
        </a:xfrm>
      </p:grpSpPr>
      <p:pic>
        <p:nvPicPr>
          <p:cNvPr id="3" name="Image 2" descr="Une image contenant neige, plein air, hiver, skier&#10;&#10;Description générée automatiquement">
            <a:extLst>
              <a:ext uri="{FF2B5EF4-FFF2-40B4-BE49-F238E27FC236}">
                <a16:creationId xmlns:a16="http://schemas.microsoft.com/office/drawing/2014/main" id="{832254A7-351B-A1A7-C9F7-6B5193FB11C2}"/>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F036F08-72D7-B900-2200-567943B83F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6B77AEB0-9F59-432D-5EC2-16277B1704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4"/>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37624A2-6D12-8993-DFFF-3B10C0267B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4F2D0DCC-D695-DE95-2E3B-B6350CF507A6}"/>
              </a:ext>
            </a:extLst>
          </p:cNvPr>
          <p:cNvSpPr txBox="1"/>
          <p:nvPr/>
        </p:nvSpPr>
        <p:spPr>
          <a:xfrm>
            <a:off x="1365332" y="1902654"/>
            <a:ext cx="505619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réalisé le terrassement, </a:t>
            </a:r>
            <a:br>
              <a:rPr lang="fr-FR" sz="2400" dirty="0">
                <a:solidFill>
                  <a:srgbClr val="294D9D"/>
                </a:solidFill>
                <a:latin typeface="Calibri" panose="020F0502020204030204" pitchFamily="34" charset="0"/>
                <a:ea typeface="Roboto Medium" panose="02000000000000000000" pitchFamily="2" charset="0"/>
              </a:rPr>
            </a:br>
            <a:r>
              <a:rPr lang="fr-FR" sz="2400" dirty="0">
                <a:solidFill>
                  <a:srgbClr val="294D9D"/>
                </a:solidFill>
                <a:latin typeface="Calibri" panose="020F0502020204030204" pitchFamily="34" charset="0"/>
                <a:ea typeface="Roboto Medium" panose="02000000000000000000" pitchFamily="2" charset="0"/>
              </a:rPr>
              <a:t>le constructeur de routes pose différentes couches (de base, de liaison, de finition) et applique divers revêtements (béton, bitume, asphalte, gravillons…). C'est aussi un pro de l'entretien et de la rénovation : combler les nids-de-poule, appliquer de nouveaux revêtements... </a:t>
            </a:r>
          </a:p>
          <a:p>
            <a:r>
              <a:rPr lang="fr-FR" sz="2400" dirty="0">
                <a:solidFill>
                  <a:srgbClr val="294D9D"/>
                </a:solidFill>
                <a:latin typeface="Calibri" panose="020F0502020204030204" pitchFamily="34" charset="0"/>
                <a:ea typeface="Roboto Medium" panose="02000000000000000000" pitchFamily="2" charset="0"/>
              </a:rPr>
              <a:t>Sa mission : garantir une circulation sans risques.</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82208C7D-727B-5258-4BC7-03A576BC872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0146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838E-8742-DDF0-F367-439E9EB0EE08}"/>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E814E40C-888A-9642-6B3E-B83820EE9AF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60079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74DF-DE40-D005-34AE-76E6477B676B}"/>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4807E5F-A3B2-C20E-EE38-B392CB24EF1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06BBBEE-089D-5C4B-1D27-AC44CAA27DE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E6C61C7-64C6-FE6A-D28C-B72D200F9E10}"/>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MENUISIER FABRICANT </a:t>
            </a:r>
          </a:p>
          <a:p>
            <a:pPr algn="ctr"/>
            <a:r>
              <a:rPr lang="fr-FR" sz="5400" b="1" dirty="0">
                <a:solidFill>
                  <a:schemeClr val="bg1"/>
                </a:solidFill>
                <a:latin typeface="Calibri" panose="020F0502020204030204" pitchFamily="34" charset="0"/>
                <a:ea typeface="Roboto" panose="02000000000000000000" pitchFamily="2" charset="0"/>
              </a:rPr>
              <a:t>NE TRAVAILLE QUE LE BOIS.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747357FC-F4DF-8394-55F5-96452B0125E7}"/>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52564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6EFC0-C92D-415D-A451-9DF976EB3183}"/>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E08386F8-70DF-8F1B-5B1F-351A138753E9}"/>
              </a:ext>
            </a:extLst>
          </p:cNvPr>
          <p:cNvPicPr>
            <a:picLocks noChangeAspect="1"/>
          </p:cNvPicPr>
          <p:nvPr/>
        </p:nvPicPr>
        <p:blipFill>
          <a:blip r:embed="rId2"/>
          <a:stretch>
            <a:fillRect/>
          </a:stretch>
        </p:blipFill>
        <p:spPr>
          <a:xfrm>
            <a:off x="0" y="0"/>
            <a:ext cx="12192000" cy="6858000"/>
          </a:xfrm>
          <a:prstGeom prst="rect">
            <a:avLst/>
          </a:prstGeom>
        </p:spPr>
      </p:pic>
      <p:pic>
        <p:nvPicPr>
          <p:cNvPr id="15" name="Image 14" descr="Une image contenant capture d’écran, texte, Police, Rectangle&#10;&#10;Description générée automatiquement">
            <a:extLst>
              <a:ext uri="{FF2B5EF4-FFF2-40B4-BE49-F238E27FC236}">
                <a16:creationId xmlns:a16="http://schemas.microsoft.com/office/drawing/2014/main" id="{4221AE07-E1FF-336B-AF8D-3875E82EE6A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9E66BE05-F6F6-A50E-4275-259C2A6189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5698E8E-9AE7-CA46-3957-B3239BEDFCC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pic>
        <p:nvPicPr>
          <p:cNvPr id="7" name="Image 6" descr="Une image contenant capture d’écran, texte, Police, Rectangle&#10;&#10;Description générée automatiquement">
            <a:extLst>
              <a:ext uri="{FF2B5EF4-FFF2-40B4-BE49-F238E27FC236}">
                <a16:creationId xmlns:a16="http://schemas.microsoft.com/office/drawing/2014/main" id="{D425E27C-979C-EBD9-B63A-91D847A61B9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BB26AB7D-666A-CC39-9917-F7348F22DF45}"/>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sp>
        <p:nvSpPr>
          <p:cNvPr id="16" name="ZoneTexte 15">
            <a:extLst>
              <a:ext uri="{FF2B5EF4-FFF2-40B4-BE49-F238E27FC236}">
                <a16:creationId xmlns:a16="http://schemas.microsoft.com/office/drawing/2014/main" id="{4046892E-2E96-10DF-F767-ADC2F1FC29DA}"/>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C1DAF718-5A22-1A72-E647-7EFA500C7CA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8494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capture d’écran, maison&#10;&#10;Description générée automatiquement">
            <a:extLst>
              <a:ext uri="{FF2B5EF4-FFF2-40B4-BE49-F238E27FC236}">
                <a16:creationId xmlns:a16="http://schemas.microsoft.com/office/drawing/2014/main" id="{6353C0F0-AD35-AE6B-9536-2A0D94B18CC2}"/>
              </a:ext>
            </a:extLst>
          </p:cNvPr>
          <p:cNvPicPr>
            <a:picLocks noChangeAspect="1"/>
          </p:cNvPicPr>
          <p:nvPr/>
        </p:nvPicPr>
        <p:blipFill>
          <a:blip r:embed="rId2"/>
          <a:stretch>
            <a:fillRect/>
          </a:stretch>
        </p:blipFill>
        <p:spPr>
          <a:xfrm>
            <a:off x="0" y="0"/>
            <a:ext cx="12192000" cy="6858000"/>
          </a:xfrm>
          <a:prstGeom prst="rect">
            <a:avLst/>
          </a:prstGeom>
        </p:spPr>
      </p:pic>
      <p:pic>
        <p:nvPicPr>
          <p:cNvPr id="14" name="Image 13" descr="Une image contenant capture d’écran, texte, Police, Rectangle&#10;&#10;Description générée automatiquement">
            <a:extLst>
              <a:ext uri="{FF2B5EF4-FFF2-40B4-BE49-F238E27FC236}">
                <a16:creationId xmlns:a16="http://schemas.microsoft.com/office/drawing/2014/main" id="{ABD18CEB-7E77-D2CB-84E3-1243B0CC69B3}"/>
              </a:ext>
            </a:extLst>
          </p:cNvPr>
          <p:cNvPicPr>
            <a:picLocks noChangeAspect="1"/>
          </p:cNvPicPr>
          <p:nvPr/>
        </p:nvPicPr>
        <p:blipFill>
          <a:blip r:embed="rId3"/>
          <a:stretch>
            <a:fillRect/>
          </a:stretch>
        </p:blipFill>
        <p:spPr>
          <a:xfrm>
            <a:off x="812551" y="3074132"/>
            <a:ext cx="4597400" cy="3327400"/>
          </a:xfrm>
          <a:prstGeom prst="rect">
            <a:avLst/>
          </a:prstGeom>
        </p:spPr>
      </p:pic>
      <p:pic>
        <p:nvPicPr>
          <p:cNvPr id="13" name="Image 12" descr="Une image contenant capture d’écran, texte, Police, Rectangle&#10;&#10;Description générée automatiquement">
            <a:extLst>
              <a:ext uri="{FF2B5EF4-FFF2-40B4-BE49-F238E27FC236}">
                <a16:creationId xmlns:a16="http://schemas.microsoft.com/office/drawing/2014/main" id="{197AB005-1155-4A6F-73E6-5EF174964B69}"/>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C45F2248-F3DE-2870-1A88-892AA2EC8B1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6" name="ZoneTexte 5">
            <a:extLst>
              <a:ext uri="{FF2B5EF4-FFF2-40B4-BE49-F238E27FC236}">
                <a16:creationId xmlns:a16="http://schemas.microsoft.com/office/drawing/2014/main" id="{795EFF92-363A-2209-8C49-3EFC64A0D31C}"/>
              </a:ext>
            </a:extLst>
          </p:cNvPr>
          <p:cNvSpPr txBox="1"/>
          <p:nvPr/>
        </p:nvSpPr>
        <p:spPr>
          <a:xfrm>
            <a:off x="808960" y="4440113"/>
            <a:ext cx="4410474"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pourquoi le menuisier </a:t>
            </a:r>
          </a:p>
          <a:p>
            <a:pPr algn="ctr"/>
            <a:r>
              <a:rPr lang="fr-FR" sz="2400" dirty="0">
                <a:solidFill>
                  <a:srgbClr val="294D9D"/>
                </a:solidFill>
                <a:latin typeface="Calibri" panose="020F0502020204030204" pitchFamily="34" charset="0"/>
                <a:ea typeface="Roboto Medium" panose="02000000000000000000" pitchFamily="2" charset="0"/>
              </a:rPr>
              <a:t>est toujours installé près </a:t>
            </a:r>
          </a:p>
          <a:p>
            <a:pPr algn="ctr"/>
            <a:r>
              <a:rPr lang="fr-FR" sz="2400" dirty="0">
                <a:solidFill>
                  <a:srgbClr val="294D9D"/>
                </a:solidFill>
                <a:latin typeface="Calibri" panose="020F0502020204030204" pitchFamily="34" charset="0"/>
                <a:ea typeface="Roboto Medium" panose="02000000000000000000" pitchFamily="2" charset="0"/>
              </a:rPr>
              <a:t>des forêts !</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1654AE44-F979-B267-2169-967E35904B54}"/>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5C2E10D3-F77E-F67D-6736-888856B6C6DC}"/>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MENUISIER FABRICANT </a:t>
            </a:r>
          </a:p>
          <a:p>
            <a:pPr algn="ctr"/>
            <a:r>
              <a:rPr lang="fr-FR" sz="3200" b="1" dirty="0">
                <a:solidFill>
                  <a:schemeClr val="bg1"/>
                </a:solidFill>
                <a:latin typeface="Calibri" panose="020F0502020204030204" pitchFamily="34" charset="0"/>
                <a:ea typeface="Roboto" panose="02000000000000000000" pitchFamily="2" charset="0"/>
              </a:rPr>
              <a:t>NE TRAVAILLE QUE LE BOIS. </a:t>
            </a:r>
          </a:p>
        </p:txBody>
      </p:sp>
      <p:sp>
        <p:nvSpPr>
          <p:cNvPr id="8" name="ZoneTexte 7">
            <a:extLst>
              <a:ext uri="{FF2B5EF4-FFF2-40B4-BE49-F238E27FC236}">
                <a16:creationId xmlns:a16="http://schemas.microsoft.com/office/drawing/2014/main" id="{F25747B0-8495-4A12-844E-4433C6241636}"/>
              </a:ext>
            </a:extLst>
          </p:cNvPr>
          <p:cNvSpPr txBox="1"/>
          <p:nvPr/>
        </p:nvSpPr>
        <p:spPr>
          <a:xfrm>
            <a:off x="6782049" y="4255447"/>
            <a:ext cx="4459340"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peut aussi choisir parmi </a:t>
            </a:r>
          </a:p>
          <a:p>
            <a:pPr algn="ctr"/>
            <a:r>
              <a:rPr lang="fr-FR" sz="2400" dirty="0">
                <a:solidFill>
                  <a:srgbClr val="294D9D"/>
                </a:solidFill>
                <a:latin typeface="Calibri" panose="020F0502020204030204" pitchFamily="34" charset="0"/>
                <a:ea typeface="Roboto Medium" panose="02000000000000000000" pitchFamily="2" charset="0"/>
              </a:rPr>
              <a:t>une diversité de matériaux </a:t>
            </a:r>
          </a:p>
          <a:p>
            <a:pPr algn="ctr"/>
            <a:r>
              <a:rPr lang="fr-FR" sz="2400" dirty="0">
                <a:solidFill>
                  <a:srgbClr val="294D9D"/>
                </a:solidFill>
                <a:latin typeface="Calibri" panose="020F0502020204030204" pitchFamily="34" charset="0"/>
                <a:ea typeface="Roboto Medium" panose="02000000000000000000" pitchFamily="2" charset="0"/>
              </a:rPr>
              <a:t>en fonction des besoins</a:t>
            </a:r>
          </a:p>
          <a:p>
            <a:pPr algn="ctr"/>
            <a:r>
              <a:rPr lang="fr-FR" sz="2400" dirty="0">
                <a:solidFill>
                  <a:srgbClr val="294D9D"/>
                </a:solidFill>
                <a:latin typeface="Calibri" panose="020F0502020204030204" pitchFamily="34" charset="0"/>
                <a:ea typeface="Roboto Medium" panose="02000000000000000000" pitchFamily="2" charset="0"/>
              </a:rPr>
              <a:t> de ses clients.</a:t>
            </a:r>
          </a:p>
        </p:txBody>
      </p:sp>
    </p:spTree>
    <p:extLst>
      <p:ext uri="{BB962C8B-B14F-4D97-AF65-F5344CB8AC3E}">
        <p14:creationId xmlns:p14="http://schemas.microsoft.com/office/powerpoint/2010/main" val="1996635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D108D-C1F1-885B-5FA7-678D6A2E78C6}"/>
            </a:ext>
          </a:extLst>
        </p:cNvPr>
        <p:cNvGrpSpPr/>
        <p:nvPr/>
      </p:nvGrpSpPr>
      <p:grpSpPr>
        <a:xfrm>
          <a:off x="0" y="0"/>
          <a:ext cx="0" cy="0"/>
          <a:chOff x="0" y="0"/>
          <a:chExt cx="0" cy="0"/>
        </a:xfrm>
      </p:grpSpPr>
      <p:pic>
        <p:nvPicPr>
          <p:cNvPr id="3" name="Image 2" descr="Une image contenant capture d’écran, maison&#10;&#10;Description générée automatiquement">
            <a:extLst>
              <a:ext uri="{FF2B5EF4-FFF2-40B4-BE49-F238E27FC236}">
                <a16:creationId xmlns:a16="http://schemas.microsoft.com/office/drawing/2014/main" id="{2E93FC52-C25C-7B87-52FD-5647ED2517EC}"/>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7933CB6-992A-4743-01A9-CB3DCEC0451D}"/>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EE6BAD45-D2F9-422F-ECDE-8E635105576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12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DB9422AA-C4C3-1440-0D87-9F0AB3BFD75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87BA1407-F476-BF81-0BD2-9A2F41E50CA3}"/>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fabricant conçoit et fabrique ses ouvrages pour tous types de bâtiments (logements individuels ou collectifs, magasins, bureaux). Pour choisir le bon matériau (bois, agglomérés...), cet expert ne laisse rien au hasard : il connaît les normes thermiques, acoustiques, incendie et d'accessibilité sur le bout des doigts. </a:t>
            </a:r>
          </a:p>
        </p:txBody>
      </p:sp>
      <p:pic>
        <p:nvPicPr>
          <p:cNvPr id="12" name="Image 11" descr="Une image contenant Police, capture d’écran, texte, Graphique&#10;&#10;Description générée automatiquement">
            <a:extLst>
              <a:ext uri="{FF2B5EF4-FFF2-40B4-BE49-F238E27FC236}">
                <a16:creationId xmlns:a16="http://schemas.microsoft.com/office/drawing/2014/main" id="{5839017F-6150-BF37-4519-2FD5AA69037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071454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1372C64-3D02-BAA0-3157-E6905EBF04EB}"/>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2000"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GRÂCE À L'INSTALLATEUR THERMIQUE, </a:t>
            </a:r>
          </a:p>
          <a:p>
            <a:pPr algn="ctr"/>
            <a:r>
              <a:rPr lang="fr-FR" sz="5400" b="1" dirty="0">
                <a:solidFill>
                  <a:schemeClr val="bg1"/>
                </a:solidFill>
                <a:latin typeface="Calibri" panose="020F0502020204030204" pitchFamily="34" charset="0"/>
                <a:ea typeface="Roboto" panose="02000000000000000000" pitchFamily="2" charset="0"/>
              </a:rPr>
              <a:t>LES BÂTIMENTS SONT À LA BONNE TEMPÉRATURE, CE QUI VEUT DIRE QU'IL... </a:t>
            </a:r>
          </a:p>
        </p:txBody>
      </p:sp>
      <p:pic>
        <p:nvPicPr>
          <p:cNvPr id="2" name="Image 1">
            <a:extLst>
              <a:ext uri="{FF2B5EF4-FFF2-40B4-BE49-F238E27FC236}">
                <a16:creationId xmlns:a16="http://schemas.microsoft.com/office/drawing/2014/main" id="{8258F270-FB54-8324-BC0B-B0EAB3B3E8A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ED7CA0D2-BECA-23FC-74D5-84841387229E}"/>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107280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neige, hiver, maison, capture d’écran&#10;&#10;Description générée automatiquement">
            <a:extLst>
              <a:ext uri="{FF2B5EF4-FFF2-40B4-BE49-F238E27FC236}">
                <a16:creationId xmlns:a16="http://schemas.microsoft.com/office/drawing/2014/main" id="{23B32ABF-FE72-105B-B77E-DC10EE32F021}"/>
              </a:ext>
            </a:extLst>
          </p:cNvPr>
          <p:cNvPicPr>
            <a:picLocks noChangeAspect="1"/>
          </p:cNvPicPr>
          <p:nvPr/>
        </p:nvPicPr>
        <p:blipFill>
          <a:blip r:embed="rId2"/>
          <a:stretch>
            <a:fillRect/>
          </a:stretch>
        </p:blipFill>
        <p:spPr>
          <a:xfrm>
            <a:off x="0" y="0"/>
            <a:ext cx="12192000" cy="6858000"/>
          </a:xfrm>
          <a:prstGeom prst="rect">
            <a:avLst/>
          </a:prstGeom>
        </p:spPr>
      </p:pic>
      <p:sp>
        <p:nvSpPr>
          <p:cNvPr id="12" name="ZoneTexte 11">
            <a:extLst>
              <a:ext uri="{FF2B5EF4-FFF2-40B4-BE49-F238E27FC236}">
                <a16:creationId xmlns:a16="http://schemas.microsoft.com/office/drawing/2014/main" id="{3C499B3C-8627-474A-B6D1-FE3175CCE8D2}"/>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MISSION DU MAÇON, </a:t>
            </a:r>
          </a:p>
          <a:p>
            <a:pPr algn="ctr"/>
            <a:r>
              <a:rPr lang="fr-FR" sz="5400" b="1" dirty="0">
                <a:solidFill>
                  <a:schemeClr val="bg1"/>
                </a:solidFill>
                <a:latin typeface="Calibri" panose="020F0502020204030204" pitchFamily="34" charset="0"/>
                <a:ea typeface="Roboto" panose="02000000000000000000" pitchFamily="2" charset="0"/>
              </a:rPr>
              <a:t>C'EST DE CONSTRUIRE </a:t>
            </a:r>
          </a:p>
          <a:p>
            <a:pPr algn="ctr"/>
            <a:r>
              <a:rPr lang="fr-FR" sz="5400" b="1" dirty="0">
                <a:solidFill>
                  <a:schemeClr val="bg1"/>
                </a:solidFill>
                <a:latin typeface="Calibri" panose="020F0502020204030204" pitchFamily="34" charset="0"/>
                <a:ea typeface="Roboto" panose="02000000000000000000" pitchFamily="2" charset="0"/>
              </a:rPr>
              <a:t>UNIQUEMENT LES MURS. </a:t>
            </a:r>
          </a:p>
        </p:txBody>
      </p:sp>
      <p:pic>
        <p:nvPicPr>
          <p:cNvPr id="3" name="Image 2">
            <a:extLst>
              <a:ext uri="{FF2B5EF4-FFF2-40B4-BE49-F238E27FC236}">
                <a16:creationId xmlns:a16="http://schemas.microsoft.com/office/drawing/2014/main" id="{5DBB7C8B-4AFD-13F0-55DC-6F319CE7ED9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descr="Une image contenant Police, texte, Graphique, capture d’écran&#10;&#10;Description générée automatiquement">
            <a:extLst>
              <a:ext uri="{FF2B5EF4-FFF2-40B4-BE49-F238E27FC236}">
                <a16:creationId xmlns:a16="http://schemas.microsoft.com/office/drawing/2014/main" id="{281AB411-2048-C651-B317-A1643243F40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242649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FCC7B-B841-7963-373F-A45B670F87BD}"/>
            </a:ext>
          </a:extLst>
        </p:cNvPr>
        <p:cNvGrpSpPr/>
        <p:nvPr/>
      </p:nvGrpSpPr>
      <p:grpSpPr>
        <a:xfrm>
          <a:off x="0" y="0"/>
          <a:ext cx="0" cy="0"/>
          <a:chOff x="0" y="0"/>
          <a:chExt cx="0" cy="0"/>
        </a:xfrm>
      </p:grpSpPr>
      <p:pic>
        <p:nvPicPr>
          <p:cNvPr id="15" name="Image 14" descr="Une image contenant neige, bâtiment, hiver, plein air&#10;&#10;Description générée automatiquement">
            <a:extLst>
              <a:ext uri="{FF2B5EF4-FFF2-40B4-BE49-F238E27FC236}">
                <a16:creationId xmlns:a16="http://schemas.microsoft.com/office/drawing/2014/main" id="{B945D66E-5BDF-9843-64EA-B336F9AB2D2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D5521B2-6F63-CA9B-8358-6DF647E1A54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F400B6E-787B-D40C-6D40-AF80E63363CD}"/>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pic>
        <p:nvPicPr>
          <p:cNvPr id="5" name="Image 4">
            <a:extLst>
              <a:ext uri="{FF2B5EF4-FFF2-40B4-BE49-F238E27FC236}">
                <a16:creationId xmlns:a16="http://schemas.microsoft.com/office/drawing/2014/main" id="{27ABE2D6-6102-0554-B7A1-06C704508C4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04EB11B2-1374-32E2-F13D-3A36AFBA586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BEAE84C-3A74-1828-9AE1-C85B1E6D8AE2}"/>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2C0733D9-96BD-BB7C-2F60-95ADC1BB906F}"/>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
        <p:nvSpPr>
          <p:cNvPr id="17" name="ZoneTexte 16">
            <a:extLst>
              <a:ext uri="{FF2B5EF4-FFF2-40B4-BE49-F238E27FC236}">
                <a16:creationId xmlns:a16="http://schemas.microsoft.com/office/drawing/2014/main" id="{7D7121B6-C2A6-D474-B98A-F49BFE85C9EB}"/>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8" name="ZoneTexte 17">
            <a:extLst>
              <a:ext uri="{FF2B5EF4-FFF2-40B4-BE49-F238E27FC236}">
                <a16:creationId xmlns:a16="http://schemas.microsoft.com/office/drawing/2014/main" id="{DA2B12B6-90C8-83CC-683A-FCEA4616A0A4}"/>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10" name="Image 9">
            <a:extLst>
              <a:ext uri="{FF2B5EF4-FFF2-40B4-BE49-F238E27FC236}">
                <a16:creationId xmlns:a16="http://schemas.microsoft.com/office/drawing/2014/main" id="{0BC295FD-0C3F-B624-D58C-FA1DC33CD29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81749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8778239A-F4B9-E535-F490-4663151E9A0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7ED5837-591B-8A45-C593-4246B5FACA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2AFB3F75-0E8D-528A-BC2D-87541A5529B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5216A2E-89E8-5984-0F41-F6972C72D28D}"/>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1" name="Image 10">
            <a:extLst>
              <a:ext uri="{FF2B5EF4-FFF2-40B4-BE49-F238E27FC236}">
                <a16:creationId xmlns:a16="http://schemas.microsoft.com/office/drawing/2014/main" id="{4B236E77-8C7F-A9B5-6AF3-65B7EB4B49FC}"/>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3" name="ZoneTexte 12">
            <a:extLst>
              <a:ext uri="{FF2B5EF4-FFF2-40B4-BE49-F238E27FC236}">
                <a16:creationId xmlns:a16="http://schemas.microsoft.com/office/drawing/2014/main" id="{7009F7FB-5C4C-DF1D-3B01-BE4AB56AA6FE}"/>
              </a:ext>
            </a:extLst>
          </p:cNvPr>
          <p:cNvSpPr txBox="1"/>
          <p:nvPr/>
        </p:nvSpPr>
        <p:spPr>
          <a:xfrm>
            <a:off x="2254960"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les isolants dans les murs du bâtiment.</a:t>
            </a:r>
          </a:p>
        </p:txBody>
      </p:sp>
      <p:sp>
        <p:nvSpPr>
          <p:cNvPr id="15" name="ZoneTexte 14">
            <a:extLst>
              <a:ext uri="{FF2B5EF4-FFF2-40B4-BE49-F238E27FC236}">
                <a16:creationId xmlns:a16="http://schemas.microsoft.com/office/drawing/2014/main" id="{3CE894D7-5801-5CE4-172C-EA94C8220B7F}"/>
              </a:ext>
            </a:extLst>
          </p:cNvPr>
          <p:cNvSpPr txBox="1"/>
          <p:nvPr/>
        </p:nvSpPr>
        <p:spPr>
          <a:xfrm>
            <a:off x="225496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allume la flamme dans le cœur des habitants. </a:t>
            </a:r>
          </a:p>
        </p:txBody>
      </p:sp>
      <p:pic>
        <p:nvPicPr>
          <p:cNvPr id="7" name="Image 6">
            <a:extLst>
              <a:ext uri="{FF2B5EF4-FFF2-40B4-BE49-F238E27FC236}">
                <a16:creationId xmlns:a16="http://schemas.microsoft.com/office/drawing/2014/main" id="{50CB772F-C76D-EA7C-2A0A-5D7A55286603}"/>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424A8ED3-EF79-075F-C1B0-315A9C7C0A78}"/>
              </a:ext>
            </a:extLst>
          </p:cNvPr>
          <p:cNvSpPr txBox="1"/>
          <p:nvPr/>
        </p:nvSpPr>
        <p:spPr>
          <a:xfrm>
            <a:off x="0" y="1255324"/>
            <a:ext cx="12192000" cy="1569660"/>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GRÂCE À L'INSTALLATEUR THERMIQUE, </a:t>
            </a:r>
          </a:p>
          <a:p>
            <a:pPr algn="ctr"/>
            <a:r>
              <a:rPr lang="fr-FR" sz="3200" b="1" dirty="0">
                <a:solidFill>
                  <a:schemeClr val="bg1"/>
                </a:solidFill>
                <a:latin typeface="Calibri" panose="020F0502020204030204" pitchFamily="34" charset="0"/>
                <a:ea typeface="Roboto" panose="02000000000000000000" pitchFamily="2" charset="0"/>
              </a:rPr>
              <a:t>LES BÂTIMENTS SONT À LA BONNE TEMPÉRATURE, </a:t>
            </a:r>
          </a:p>
          <a:p>
            <a:pPr algn="ctr"/>
            <a:r>
              <a:rPr lang="fr-FR" sz="3200" b="1" dirty="0">
                <a:solidFill>
                  <a:schemeClr val="bg1"/>
                </a:solidFill>
                <a:latin typeface="Calibri" panose="020F0502020204030204" pitchFamily="34" charset="0"/>
                <a:ea typeface="Roboto" panose="02000000000000000000" pitchFamily="2" charset="0"/>
              </a:rPr>
              <a:t>CE QUI VEUT DIRE QU'IL... </a:t>
            </a:r>
          </a:p>
        </p:txBody>
      </p:sp>
      <p:sp>
        <p:nvSpPr>
          <p:cNvPr id="6" name="ZoneTexte 5">
            <a:extLst>
              <a:ext uri="{FF2B5EF4-FFF2-40B4-BE49-F238E27FC236}">
                <a16:creationId xmlns:a16="http://schemas.microsoft.com/office/drawing/2014/main" id="{085740CE-37D0-A912-A6C3-3F7C227C43A7}"/>
              </a:ext>
            </a:extLst>
          </p:cNvPr>
          <p:cNvSpPr txBox="1"/>
          <p:nvPr/>
        </p:nvSpPr>
        <p:spPr>
          <a:xfrm>
            <a:off x="2254961" y="2978476"/>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systèmes de chauffage, de climatisation et </a:t>
            </a:r>
          </a:p>
          <a:p>
            <a:r>
              <a:rPr lang="fr-FR" sz="2400" dirty="0">
                <a:solidFill>
                  <a:srgbClr val="294D9D"/>
                </a:solidFill>
                <a:latin typeface="Calibri" panose="020F0502020204030204" pitchFamily="34" charset="0"/>
                <a:ea typeface="Roboto Medium" panose="02000000000000000000" pitchFamily="2" charset="0"/>
              </a:rPr>
              <a:t>de ventilation.</a:t>
            </a:r>
          </a:p>
        </p:txBody>
      </p:sp>
    </p:spTree>
    <p:extLst>
      <p:ext uri="{BB962C8B-B14F-4D97-AF65-F5344CB8AC3E}">
        <p14:creationId xmlns:p14="http://schemas.microsoft.com/office/powerpoint/2010/main" val="3903553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3AFA3-E01C-7A90-E66A-781B5E81ABF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4B3DBE6E-83A8-D91B-FEC4-5518F7EAF73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C7A2ECE8-1015-883F-2D3E-081416E9D47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9B42B1C3-D4E0-EF73-02CD-1C37DA0B4C7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5"/>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A105FBE-794D-4E05-87DF-C43B330758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275B7B5-8862-DDD3-38B0-A4776E5DCC5A}"/>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thermique contribue </a:t>
            </a:r>
          </a:p>
          <a:p>
            <a:r>
              <a:rPr lang="fr-FR" sz="2400" dirty="0">
                <a:solidFill>
                  <a:srgbClr val="294D9D"/>
                </a:solidFill>
                <a:latin typeface="Calibri" panose="020F0502020204030204" pitchFamily="34" charset="0"/>
                <a:ea typeface="Roboto Medium" panose="02000000000000000000" pitchFamily="2" charset="0"/>
              </a:rPr>
              <a:t>à l'amélioration de notre confort, mais aussi aux économies d'énergie et au respect de l'environnement. Il doit d'ailleurs prendre en compte une réglementation thermique de plus en plus exigeante en termes de</a:t>
            </a:r>
          </a:p>
          <a:p>
            <a:r>
              <a:rPr lang="fr-FR" sz="2400" dirty="0">
                <a:solidFill>
                  <a:srgbClr val="294D9D"/>
                </a:solidFill>
                <a:latin typeface="Calibri" panose="020F0502020204030204" pitchFamily="34" charset="0"/>
                <a:ea typeface="Roboto Medium" panose="02000000000000000000" pitchFamily="2" charset="0"/>
              </a:rPr>
              <a:t>performance énergétique, pour éviter </a:t>
            </a:r>
          </a:p>
          <a:p>
            <a:r>
              <a:rPr lang="fr-FR" sz="2400" dirty="0">
                <a:solidFill>
                  <a:srgbClr val="294D9D"/>
                </a:solidFill>
                <a:latin typeface="Calibri" panose="020F0502020204030204" pitchFamily="34" charset="0"/>
                <a:ea typeface="Roboto Medium" panose="02000000000000000000" pitchFamily="2" charset="0"/>
              </a:rPr>
              <a:t>que la planète ne surchauffe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9666F3D-2F0B-2838-FC05-D73C7E33921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144477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58291-F6E7-E3BB-3034-ACA948198BA6}"/>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6B880ADF-9E1E-B819-1AC2-3FA3EECBCCE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7A6F395-A25E-BD00-261A-08CB6D17CB7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36D6EE5-35B7-AEA2-8EC0-C9AA33BB588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CONDUCTEUR D'ENGINS</a:t>
            </a:r>
          </a:p>
          <a:p>
            <a:pPr algn="ctr"/>
            <a:r>
              <a:rPr lang="fr-FR" sz="5400" b="1" dirty="0">
                <a:solidFill>
                  <a:schemeClr val="bg1"/>
                </a:solidFill>
                <a:latin typeface="Calibri" panose="020F0502020204030204" pitchFamily="34" charset="0"/>
                <a:ea typeface="Roboto" panose="02000000000000000000" pitchFamily="2" charset="0"/>
              </a:rPr>
              <a:t>CONDUIT TOUS CES VÉHICULES, SAUF UN. </a:t>
            </a:r>
          </a:p>
          <a:p>
            <a:pPr algn="ctr"/>
            <a:r>
              <a:rPr lang="fr-FR" sz="5400" b="1" dirty="0">
                <a:solidFill>
                  <a:schemeClr val="bg1"/>
                </a:solidFill>
                <a:latin typeface="Calibri" panose="020F0502020204030204" pitchFamily="34" charset="0"/>
                <a:ea typeface="Roboto" panose="02000000000000000000" pitchFamily="2" charset="0"/>
              </a:rPr>
              <a:t>LEQUEL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F5DB0826-83E4-ACE1-E3BA-143103C8386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085841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5F5C8-702C-61D3-C5BB-EB57C60D6BDA}"/>
            </a:ext>
          </a:extLst>
        </p:cNvPr>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C50AF19C-665E-C05C-9641-348A02FE62D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BFC05F5-9598-6B47-2B00-AF1D75B714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5B1C6D8-D91C-5E2F-E7B8-6261F10CED05}"/>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pic>
        <p:nvPicPr>
          <p:cNvPr id="7" name="Image 6">
            <a:extLst>
              <a:ext uri="{FF2B5EF4-FFF2-40B4-BE49-F238E27FC236}">
                <a16:creationId xmlns:a16="http://schemas.microsoft.com/office/drawing/2014/main" id="{40566A17-E10D-B9DB-8704-512BE8BC54D6}"/>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056CB600-69D3-B610-C6B6-DBF21E5B4150}"/>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0AA0A175-B070-87A6-D567-9B570508E66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0567461A-519C-94DF-7882-BD9E789C7678}"/>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7" name="ZoneTexte 16">
            <a:extLst>
              <a:ext uri="{FF2B5EF4-FFF2-40B4-BE49-F238E27FC236}">
                <a16:creationId xmlns:a16="http://schemas.microsoft.com/office/drawing/2014/main" id="{887690AF-AF4F-0342-EAB8-D2B590F7D3F2}"/>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18" name="ZoneTexte 17">
            <a:extLst>
              <a:ext uri="{FF2B5EF4-FFF2-40B4-BE49-F238E27FC236}">
                <a16:creationId xmlns:a16="http://schemas.microsoft.com/office/drawing/2014/main" id="{08FF5F85-EA59-39EA-DA10-44616B54EF26}"/>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2B042B2A-8F7B-CB5C-ED3D-2D61FEDDC2BE}"/>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18719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hiver, maison, capture d’écran&#10;&#10;Description générée automatiquement">
            <a:extLst>
              <a:ext uri="{FF2B5EF4-FFF2-40B4-BE49-F238E27FC236}">
                <a16:creationId xmlns:a16="http://schemas.microsoft.com/office/drawing/2014/main" id="{BE778CDA-E2DA-0006-9206-DDFFC901C330}"/>
              </a:ext>
            </a:extLst>
          </p:cNvPr>
          <p:cNvPicPr>
            <a:picLocks noChangeAspect="1"/>
          </p:cNvPicPr>
          <p:nvPr/>
        </p:nvPicPr>
        <p:blipFill>
          <a:blip r:embed="rId2"/>
          <a:stretch>
            <a:fillRect/>
          </a:stretch>
        </p:blipFill>
        <p:spPr>
          <a:xfrm>
            <a:off x="0" y="0"/>
            <a:ext cx="12192000" cy="6858000"/>
          </a:xfrm>
          <a:prstGeom prst="rect">
            <a:avLst/>
          </a:prstGeom>
        </p:spPr>
      </p:pic>
      <p:pic>
        <p:nvPicPr>
          <p:cNvPr id="23" name="Image 22">
            <a:extLst>
              <a:ext uri="{FF2B5EF4-FFF2-40B4-BE49-F238E27FC236}">
                <a16:creationId xmlns:a16="http://schemas.microsoft.com/office/drawing/2014/main" id="{6C7769D8-4501-FE23-D8CD-60AF895E2DBA}"/>
              </a:ext>
            </a:extLst>
          </p:cNvPr>
          <p:cNvPicPr>
            <a:picLocks noChangeAspect="1"/>
          </p:cNvPicPr>
          <p:nvPr/>
        </p:nvPicPr>
        <p:blipFill>
          <a:blip r:embed="rId3"/>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FA64ED3F-CC7F-A393-8E1F-BF60CF823F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1" name="Image 10">
            <a:extLst>
              <a:ext uri="{FF2B5EF4-FFF2-40B4-BE49-F238E27FC236}">
                <a16:creationId xmlns:a16="http://schemas.microsoft.com/office/drawing/2014/main" id="{48FD685A-193E-96DE-2928-4AC172FF1473}"/>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3" name="Image 12">
            <a:extLst>
              <a:ext uri="{FF2B5EF4-FFF2-40B4-BE49-F238E27FC236}">
                <a16:creationId xmlns:a16="http://schemas.microsoft.com/office/drawing/2014/main" id="{0F27DFD6-09F1-8602-5D9A-A3642C36DA97}"/>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453BC54B-D6EA-50F7-AD20-FE7555D1709D}"/>
              </a:ext>
            </a:extLst>
          </p:cNvPr>
          <p:cNvSpPr txBox="1"/>
          <p:nvPr/>
        </p:nvSpPr>
        <p:spPr>
          <a:xfrm>
            <a:off x="2130698" y="3151364"/>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niveleuse !</a:t>
            </a:r>
          </a:p>
        </p:txBody>
      </p:sp>
      <p:sp>
        <p:nvSpPr>
          <p:cNvPr id="15" name="ZoneTexte 14">
            <a:extLst>
              <a:ext uri="{FF2B5EF4-FFF2-40B4-BE49-F238E27FC236}">
                <a16:creationId xmlns:a16="http://schemas.microsoft.com/office/drawing/2014/main" id="{CE7A3566-F986-25B9-48B9-F37F058F69FB}"/>
              </a:ext>
            </a:extLst>
          </p:cNvPr>
          <p:cNvSpPr txBox="1"/>
          <p:nvPr/>
        </p:nvSpPr>
        <p:spPr>
          <a:xfrm>
            <a:off x="2126051" y="4259829"/>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bouteur !</a:t>
            </a:r>
          </a:p>
        </p:txBody>
      </p:sp>
      <p:sp>
        <p:nvSpPr>
          <p:cNvPr id="22" name="ZoneTexte 21">
            <a:extLst>
              <a:ext uri="{FF2B5EF4-FFF2-40B4-BE49-F238E27FC236}">
                <a16:creationId xmlns:a16="http://schemas.microsoft.com/office/drawing/2014/main" id="{3A3D0995-92D4-1FFF-8957-BE1CCF9126D9}"/>
              </a:ext>
            </a:extLst>
          </p:cNvPr>
          <p:cNvSpPr txBox="1"/>
          <p:nvPr/>
        </p:nvSpPr>
        <p:spPr>
          <a:xfrm>
            <a:off x="2130698"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casseur !</a:t>
            </a:r>
          </a:p>
        </p:txBody>
      </p:sp>
      <p:pic>
        <p:nvPicPr>
          <p:cNvPr id="3" name="Image 2" descr="Une image contenant texte, Police, capture d’écran, Graphique&#10;&#10;Description générée automatiquement">
            <a:extLst>
              <a:ext uri="{FF2B5EF4-FFF2-40B4-BE49-F238E27FC236}">
                <a16:creationId xmlns:a16="http://schemas.microsoft.com/office/drawing/2014/main" id="{D3E2CDEF-79C6-6A74-54B5-2649FAC21598}"/>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D993D1D6-A682-569A-7DE1-3C9CED0359CF}"/>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CONDUCTEUR D'ENGINS CONDUIT TOUS CES VÉHICULES, SAUF UN.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LEQUEL ?</a:t>
            </a:r>
          </a:p>
        </p:txBody>
      </p:sp>
    </p:spTree>
    <p:extLst>
      <p:ext uri="{BB962C8B-B14F-4D97-AF65-F5344CB8AC3E}">
        <p14:creationId xmlns:p14="http://schemas.microsoft.com/office/powerpoint/2010/main" val="6716477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79CDC-0BCB-E9E9-4CC1-94A2FC4D570F}"/>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66ECF1DE-D9AE-64C9-7183-1B4578302D7B}"/>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9ABD18F-C47A-A39B-1967-BF844C7A377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8DE27FC8-2F82-299D-C263-154AFEACEB3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A612DAB-A8CB-1FA6-D54D-BD4F82D276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46177E3-5949-6729-24DB-B570BE8519A1}"/>
              </a:ext>
            </a:extLst>
          </p:cNvPr>
          <p:cNvSpPr txBox="1"/>
          <p:nvPr/>
        </p:nvSpPr>
        <p:spPr>
          <a:xfrm>
            <a:off x="1365332" y="2271986"/>
            <a:ext cx="5056199"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conducteur d'engins ne conduit pas </a:t>
            </a:r>
          </a:p>
          <a:p>
            <a:r>
              <a:rPr lang="fr-FR" sz="2400" dirty="0">
                <a:solidFill>
                  <a:srgbClr val="294D9D"/>
                </a:solidFill>
                <a:latin typeface="Calibri" panose="020F0502020204030204" pitchFamily="34" charset="0"/>
                <a:ea typeface="Roboto Medium" panose="02000000000000000000" pitchFamily="2" charset="0"/>
              </a:rPr>
              <a:t>de casseur ! Il est un as du volant et maîtrise de nombreux engins : briseurs de roche, niveleuses, tombereaux, grues, bouteurs (plus souvent connus sous le nom de bulldozers). Il peut se spécialiser sur un engin ou décider de rester généraliste. </a:t>
            </a:r>
          </a:p>
          <a:p>
            <a:r>
              <a:rPr lang="fr-FR" sz="2400" dirty="0">
                <a:solidFill>
                  <a:srgbClr val="294D9D"/>
                </a:solidFill>
                <a:latin typeface="Calibri" panose="020F0502020204030204" pitchFamily="34" charset="0"/>
                <a:ea typeface="Roboto Medium" panose="02000000000000000000" pitchFamily="2" charset="0"/>
              </a:rPr>
              <a:t>Chacun ses goûts après tout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2CDF29B2-289F-D4A9-7727-46BA8B384C2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21373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1492A-07FD-66AE-4BF7-D14FCEB52C50}"/>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728DACC3-28CB-3AFE-5235-3AD6D8476B2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5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6D70A-1D74-0542-A571-2E2DAFF66F6F}"/>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9ADC5621-0903-A40F-6473-875234F8D146}"/>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A987BE1-A6A0-DFDA-8433-5854092616E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CDE123B-A591-6589-28B5-E6F21D95FDD2}"/>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EN GÉNÉRAL, ON RETROUVE </a:t>
            </a:r>
          </a:p>
          <a:p>
            <a:pPr algn="ctr"/>
            <a:r>
              <a:rPr lang="fr-FR" sz="5400" b="1" dirty="0">
                <a:solidFill>
                  <a:schemeClr val="bg1"/>
                </a:solidFill>
                <a:latin typeface="Calibri" panose="020F0502020204030204" pitchFamily="34" charset="0"/>
                <a:ea typeface="Roboto" panose="02000000000000000000" pitchFamily="2" charset="0"/>
              </a:rPr>
              <a:t>LE CONSTRUCTEUR EN BÉTON ARMÉ...</a:t>
            </a:r>
          </a:p>
        </p:txBody>
      </p:sp>
      <p:pic>
        <p:nvPicPr>
          <p:cNvPr id="8" name="Image 7">
            <a:extLst>
              <a:ext uri="{FF2B5EF4-FFF2-40B4-BE49-F238E27FC236}">
                <a16:creationId xmlns:a16="http://schemas.microsoft.com/office/drawing/2014/main" id="{7A5AA9CE-4609-B0EA-2A5E-7A3F6E3BA8D2}"/>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270839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1F61A-D0B9-E5DB-F0DB-3AD95613DA54}"/>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850FD8F-D7F4-46D5-4D4C-7A948E6AEA1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840FCC9-C13A-71F1-8898-A0ACBA3766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616BF819-412E-3F23-AD41-3C1B634AE02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pic>
        <p:nvPicPr>
          <p:cNvPr id="5" name="Image 4">
            <a:extLst>
              <a:ext uri="{FF2B5EF4-FFF2-40B4-BE49-F238E27FC236}">
                <a16:creationId xmlns:a16="http://schemas.microsoft.com/office/drawing/2014/main" id="{F1FF6F12-23E1-009F-39E8-CE6226A12A93}"/>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FEB45-A6E3-F417-6B28-C232172777AD}"/>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ABCDB811-B94A-23CE-868F-08A6E209B05E}"/>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6" name="ZoneTexte 15">
            <a:extLst>
              <a:ext uri="{FF2B5EF4-FFF2-40B4-BE49-F238E27FC236}">
                <a16:creationId xmlns:a16="http://schemas.microsoft.com/office/drawing/2014/main" id="{B3340EE8-3B8D-0398-9354-B58D4897B0CC}"/>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sp>
        <p:nvSpPr>
          <p:cNvPr id="17" name="ZoneTexte 16">
            <a:extLst>
              <a:ext uri="{FF2B5EF4-FFF2-40B4-BE49-F238E27FC236}">
                <a16:creationId xmlns:a16="http://schemas.microsoft.com/office/drawing/2014/main" id="{125293DA-7565-930A-9C28-DE62BDEDF2FB}"/>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8" name="ZoneTexte 17">
            <a:extLst>
              <a:ext uri="{FF2B5EF4-FFF2-40B4-BE49-F238E27FC236}">
                <a16:creationId xmlns:a16="http://schemas.microsoft.com/office/drawing/2014/main" id="{8D338788-8C22-3603-2740-ECFFE8DA2F7F}"/>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9" name="Image 8">
            <a:extLst>
              <a:ext uri="{FF2B5EF4-FFF2-40B4-BE49-F238E27FC236}">
                <a16:creationId xmlns:a16="http://schemas.microsoft.com/office/drawing/2014/main" id="{34CA0C1C-F4D3-5DA6-A1C3-6A1F4BF216EF}"/>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69973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C030C-1CDE-4096-982E-4AE26B8C1DC9}"/>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3E54FF8F-B679-B03B-E0CB-CBEA80A484D3}"/>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AF102BA-33E5-D9DE-76B0-B776F44C45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2F5B4C40-DAF5-D065-28B4-42EC048A7118}"/>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17" name="Image 16" descr="Une image contenant capture d’écran, texte, Police, Rectangle&#10;&#10;Description générée automatiquement">
            <a:extLst>
              <a:ext uri="{FF2B5EF4-FFF2-40B4-BE49-F238E27FC236}">
                <a16:creationId xmlns:a16="http://schemas.microsoft.com/office/drawing/2014/main" id="{408AC7EA-3D82-5D99-E744-05A83B06CDD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18" name="Image 17" descr="Une image contenant capture d’écran, texte, Police, Rectangle&#10;&#10;Description générée automatiquement">
            <a:extLst>
              <a:ext uri="{FF2B5EF4-FFF2-40B4-BE49-F238E27FC236}">
                <a16:creationId xmlns:a16="http://schemas.microsoft.com/office/drawing/2014/main" id="{7244E7F3-CCE1-2146-8AB5-1ABABE4E92BB}"/>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9" name="ZoneTexte 18">
            <a:extLst>
              <a:ext uri="{FF2B5EF4-FFF2-40B4-BE49-F238E27FC236}">
                <a16:creationId xmlns:a16="http://schemas.microsoft.com/office/drawing/2014/main" id="{B107F0B4-ABA4-F270-D65C-D40AE3381AC5}"/>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
        <p:nvSpPr>
          <p:cNvPr id="20" name="ZoneTexte 19">
            <a:extLst>
              <a:ext uri="{FF2B5EF4-FFF2-40B4-BE49-F238E27FC236}">
                <a16:creationId xmlns:a16="http://schemas.microsoft.com/office/drawing/2014/main" id="{2E108F0E-21F6-B32F-18F5-36E7FE485F5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3" name="Image 2" descr="Une image contenant Police, texte, Graphique, capture d’écran&#10;&#10;Description générée automatiquement">
            <a:extLst>
              <a:ext uri="{FF2B5EF4-FFF2-40B4-BE49-F238E27FC236}">
                <a16:creationId xmlns:a16="http://schemas.microsoft.com/office/drawing/2014/main" id="{AEFB6D1E-EF92-FBC4-AB07-177FB80F8F2B}"/>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1692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plein air, hiver, skier&#10;&#10;Description générée automatiquement">
            <a:extLst>
              <a:ext uri="{FF2B5EF4-FFF2-40B4-BE49-F238E27FC236}">
                <a16:creationId xmlns:a16="http://schemas.microsoft.com/office/drawing/2014/main" id="{9380101D-1D9A-7609-F46A-4103B49DFF6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D4A6847-A266-7D4B-8E2C-A8FE3BFB07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a:extLst>
              <a:ext uri="{FF2B5EF4-FFF2-40B4-BE49-F238E27FC236}">
                <a16:creationId xmlns:a16="http://schemas.microsoft.com/office/drawing/2014/main" id="{5FB568A5-EFE6-F237-408B-59F264545A4E}"/>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7" name="Image 6">
            <a:extLst>
              <a:ext uri="{FF2B5EF4-FFF2-40B4-BE49-F238E27FC236}">
                <a16:creationId xmlns:a16="http://schemas.microsoft.com/office/drawing/2014/main" id="{E6F69FAB-7AEE-95D0-CE8B-F2B3F5FCC7F4}"/>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8" name="ZoneTexte 7">
            <a:extLst>
              <a:ext uri="{FF2B5EF4-FFF2-40B4-BE49-F238E27FC236}">
                <a16:creationId xmlns:a16="http://schemas.microsoft.com/office/drawing/2014/main" id="{EB7071A7-271E-E973-6450-B84AA2D391EA}"/>
              </a:ext>
            </a:extLst>
          </p:cNvPr>
          <p:cNvSpPr txBox="1"/>
          <p:nvPr/>
        </p:nvSpPr>
        <p:spPr>
          <a:xfrm>
            <a:off x="2360470" y="4255864"/>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des chantiers de rénovation. </a:t>
            </a:r>
          </a:p>
        </p:txBody>
      </p:sp>
      <p:sp>
        <p:nvSpPr>
          <p:cNvPr id="10" name="ZoneTexte 9">
            <a:extLst>
              <a:ext uri="{FF2B5EF4-FFF2-40B4-BE49-F238E27FC236}">
                <a16:creationId xmlns:a16="http://schemas.microsoft.com/office/drawing/2014/main" id="{99667FD1-7B72-9AEE-7CF6-93271FD46BD0}"/>
              </a:ext>
            </a:extLst>
          </p:cNvPr>
          <p:cNvSpPr txBox="1"/>
          <p:nvPr/>
        </p:nvSpPr>
        <p:spPr>
          <a:xfrm>
            <a:off x="2409990"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bases militaires. </a:t>
            </a:r>
          </a:p>
        </p:txBody>
      </p:sp>
      <p:pic>
        <p:nvPicPr>
          <p:cNvPr id="11" name="Image 10">
            <a:extLst>
              <a:ext uri="{FF2B5EF4-FFF2-40B4-BE49-F238E27FC236}">
                <a16:creationId xmlns:a16="http://schemas.microsoft.com/office/drawing/2014/main" id="{B62AC427-D1BA-085F-9170-A5AE5301EDF3}"/>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2" name="ZoneTexte 11">
            <a:extLst>
              <a:ext uri="{FF2B5EF4-FFF2-40B4-BE49-F238E27FC236}">
                <a16:creationId xmlns:a16="http://schemas.microsoft.com/office/drawing/2014/main" id="{32D9E9DA-E607-7685-8203-FFBB78274A1E}"/>
              </a:ext>
            </a:extLst>
          </p:cNvPr>
          <p:cNvSpPr txBox="1"/>
          <p:nvPr/>
        </p:nvSpPr>
        <p:spPr>
          <a:xfrm>
            <a:off x="2360470" y="314555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les constructions neuves.</a:t>
            </a:r>
          </a:p>
        </p:txBody>
      </p:sp>
      <p:pic>
        <p:nvPicPr>
          <p:cNvPr id="13" name="Image 12">
            <a:extLst>
              <a:ext uri="{FF2B5EF4-FFF2-40B4-BE49-F238E27FC236}">
                <a16:creationId xmlns:a16="http://schemas.microsoft.com/office/drawing/2014/main" id="{C19B36CB-DAD2-EB84-1B6A-30A29347DE1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6" name="ZoneTexte 5">
            <a:extLst>
              <a:ext uri="{FF2B5EF4-FFF2-40B4-BE49-F238E27FC236}">
                <a16:creationId xmlns:a16="http://schemas.microsoft.com/office/drawing/2014/main" id="{C63DCA7B-3D27-55FF-E55A-1F4F6BA34204}"/>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EN GÉNÉRAL, ON RETROUVE LE CONSTRUCTEUR EN BÉTON ARMÉ...</a:t>
            </a:r>
          </a:p>
        </p:txBody>
      </p:sp>
    </p:spTree>
    <p:extLst>
      <p:ext uri="{BB962C8B-B14F-4D97-AF65-F5344CB8AC3E}">
        <p14:creationId xmlns:p14="http://schemas.microsoft.com/office/powerpoint/2010/main" val="3361667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B6944-A173-7C82-25E6-2CD45CCBAE27}"/>
            </a:ext>
          </a:extLst>
        </p:cNvPr>
        <p:cNvGrpSpPr/>
        <p:nvPr/>
      </p:nvGrpSpPr>
      <p:grpSpPr>
        <a:xfrm>
          <a:off x="0" y="0"/>
          <a:ext cx="0" cy="0"/>
          <a:chOff x="0" y="0"/>
          <a:chExt cx="0" cy="0"/>
        </a:xfrm>
      </p:grpSpPr>
      <p:pic>
        <p:nvPicPr>
          <p:cNvPr id="2" name="Image 1" descr="Une image contenant neige, plein air, hiver, skier&#10;&#10;Description générée automatiquement">
            <a:extLst>
              <a:ext uri="{FF2B5EF4-FFF2-40B4-BE49-F238E27FC236}">
                <a16:creationId xmlns:a16="http://schemas.microsoft.com/office/drawing/2014/main" id="{49F947A3-2679-025A-B609-ABA3BD7530CC}"/>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31CD9F8-4BD0-AD2C-58DC-F38270253B9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3057F67-9C05-1509-EE57-0FDD402D3B6B}"/>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3758DEF-DE35-2F65-5D84-20CEA7C19AF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63177E4-CF74-B96F-AB61-984B787FEE8B}"/>
              </a:ext>
            </a:extLst>
          </p:cNvPr>
          <p:cNvSpPr txBox="1"/>
          <p:nvPr/>
        </p:nvSpPr>
        <p:spPr>
          <a:xfrm>
            <a:off x="1384953" y="2087320"/>
            <a:ext cx="5016957"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en béton armé réalise </a:t>
            </a:r>
          </a:p>
          <a:p>
            <a:r>
              <a:rPr lang="fr-FR" sz="2400" dirty="0">
                <a:solidFill>
                  <a:srgbClr val="294D9D"/>
                </a:solidFill>
                <a:latin typeface="Calibri" panose="020F0502020204030204" pitchFamily="34" charset="0"/>
                <a:ea typeface="Roboto Medium" panose="02000000000000000000" pitchFamily="2" charset="0"/>
              </a:rPr>
              <a:t>les fondations et les structures des bâtiments neufs (logements individuels ou collectifs, bâtiments industriels, locaux commerciaux, etc.). </a:t>
            </a:r>
          </a:p>
          <a:p>
            <a:r>
              <a:rPr lang="fr-FR" sz="2400" dirty="0">
                <a:solidFill>
                  <a:srgbClr val="294D9D"/>
                </a:solidFill>
                <a:latin typeface="Calibri" panose="020F0502020204030204" pitchFamily="34" charset="0"/>
                <a:ea typeface="Roboto Medium" panose="02000000000000000000" pitchFamily="2" charset="0"/>
              </a:rPr>
              <a:t>Pour cela, il installe les coffrages, pose</a:t>
            </a:r>
          </a:p>
          <a:p>
            <a:r>
              <a:rPr lang="fr-FR" sz="2400" dirty="0">
                <a:solidFill>
                  <a:srgbClr val="294D9D"/>
                </a:solidFill>
                <a:latin typeface="Calibri" panose="020F0502020204030204" pitchFamily="34" charset="0"/>
                <a:ea typeface="Roboto Medium" panose="02000000000000000000" pitchFamily="2" charset="0"/>
              </a:rPr>
              <a:t>les armatures métalliques pour renforcer le béton, puis coule le béton et le démoule. </a:t>
            </a:r>
          </a:p>
          <a:p>
            <a:r>
              <a:rPr lang="fr-FR" sz="2400" dirty="0">
                <a:solidFill>
                  <a:srgbClr val="294D9D"/>
                </a:solidFill>
                <a:latin typeface="Calibri" panose="020F0502020204030204" pitchFamily="34" charset="0"/>
                <a:ea typeface="Roboto Medium" panose="02000000000000000000" pitchFamily="2" charset="0"/>
              </a:rPr>
              <a:t>L'expression béton armé, vient de là !</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3DC663D-4F38-B8F7-BE96-0A5A710C3697}"/>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568022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62D68-4A01-4749-F092-F70BE70BBB7A}"/>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3484D970-A2F2-60B5-1EAB-8796DBF879F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A3F86195-5347-B18F-76D9-1F1A510F672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92973A7D-93DF-EFBB-F7A8-FD40BA638D53}"/>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SERRURIER-MÉTALLIER </a:t>
            </a:r>
          </a:p>
          <a:p>
            <a:pPr algn="ctr"/>
            <a:r>
              <a:rPr lang="fr-FR" sz="54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7F980788-0AFF-5C37-BDC1-164B79D750EF}"/>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98003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7984-20CD-9B28-384C-74C024933AEF}"/>
            </a:ext>
          </a:extLst>
        </p:cNvPr>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406905C4-C3B0-798D-6F61-6B9FF9FBB38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35F22461-54C2-6257-48B8-5B4C33AFC02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CA89298D-1A30-F73E-3FAC-E40E63EF92B5}"/>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44D6BED4-E589-8141-9F62-0FD879A566AE}"/>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55ECBD07-E716-6136-CAE8-7D728519F346}"/>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3E6183B1-CFC6-E5EA-41B1-F496C232E89D}"/>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sp>
        <p:nvSpPr>
          <p:cNvPr id="14" name="ZoneTexte 13">
            <a:extLst>
              <a:ext uri="{FF2B5EF4-FFF2-40B4-BE49-F238E27FC236}">
                <a16:creationId xmlns:a16="http://schemas.microsoft.com/office/drawing/2014/main" id="{0134612C-1BEE-D932-B1B1-F8C05B3F20EE}"/>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64C68E54-5E84-A961-1234-F3D9B9894AF0}"/>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91303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neige, maison, capture d’écran, hiver&#10;&#10;Description générée automatiquement">
            <a:extLst>
              <a:ext uri="{FF2B5EF4-FFF2-40B4-BE49-F238E27FC236}">
                <a16:creationId xmlns:a16="http://schemas.microsoft.com/office/drawing/2014/main" id="{E7485B18-E9D9-D17F-7E39-12DB8710B14F}"/>
              </a:ext>
            </a:extLst>
          </p:cNvPr>
          <p:cNvPicPr>
            <a:picLocks noChangeAspect="1"/>
          </p:cNvPicPr>
          <p:nvPr/>
        </p:nvPicPr>
        <p:blipFill>
          <a:blip r:embed="rId2"/>
          <a:stretch>
            <a:fillRect/>
          </a:stretch>
        </p:blipFill>
        <p:spPr>
          <a:xfrm>
            <a:off x="0" y="0"/>
            <a:ext cx="12192000" cy="6858000"/>
          </a:xfrm>
          <a:prstGeom prst="rect">
            <a:avLst/>
          </a:prstGeom>
        </p:spPr>
      </p:pic>
      <p:pic>
        <p:nvPicPr>
          <p:cNvPr id="10" name="Image 9" descr="Une image contenant capture d’écran, texte, Police, Rectangle&#10;&#10;Description générée automatiquement">
            <a:extLst>
              <a:ext uri="{FF2B5EF4-FFF2-40B4-BE49-F238E27FC236}">
                <a16:creationId xmlns:a16="http://schemas.microsoft.com/office/drawing/2014/main" id="{E5B6E014-C905-56C5-10F8-DBF55AF5DA04}"/>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8B6871BC-94B6-AF45-0623-7EB05102514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99EC3003-0906-1AF8-3AFC-84124B4018B8}"/>
              </a:ext>
            </a:extLst>
          </p:cNvPr>
          <p:cNvSpPr txBox="1"/>
          <p:nvPr/>
        </p:nvSpPr>
        <p:spPr>
          <a:xfrm>
            <a:off x="876243" y="4915691"/>
            <a:ext cx="4466425" cy="461665"/>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Et les clés avec ! </a:t>
            </a:r>
          </a:p>
        </p:txBody>
      </p:sp>
      <p:pic>
        <p:nvPicPr>
          <p:cNvPr id="8" name="Image 7" descr="Une image contenant capture d’écran, texte, Police, Rectangle&#10;&#10;Description générée automatiquement">
            <a:extLst>
              <a:ext uri="{FF2B5EF4-FFF2-40B4-BE49-F238E27FC236}">
                <a16:creationId xmlns:a16="http://schemas.microsoft.com/office/drawing/2014/main" id="{42F4B7EA-483E-5FB3-D009-FC64EF322B65}"/>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9" name="ZoneTexte 8">
            <a:extLst>
              <a:ext uri="{FF2B5EF4-FFF2-40B4-BE49-F238E27FC236}">
                <a16:creationId xmlns:a16="http://schemas.microsoft.com/office/drawing/2014/main" id="{D1484AE2-1A72-FCF5-2CC9-47CED90FD62A}"/>
              </a:ext>
            </a:extLst>
          </p:cNvPr>
          <p:cNvSpPr txBox="1"/>
          <p:nvPr/>
        </p:nvSpPr>
        <p:spPr>
          <a:xfrm>
            <a:off x="6830991" y="4546358"/>
            <a:ext cx="4499516" cy="1200329"/>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le métal </a:t>
            </a:r>
          </a:p>
          <a:p>
            <a:pPr algn="ctr"/>
            <a:r>
              <a:rPr lang="fr-FR" sz="2400" dirty="0">
                <a:solidFill>
                  <a:srgbClr val="294D9D"/>
                </a:solidFill>
                <a:latin typeface="Calibri" panose="020F0502020204030204" pitchFamily="34" charset="0"/>
                <a:ea typeface="Roboto Medium" panose="02000000000000000000" pitchFamily="2" charset="0"/>
              </a:rPr>
              <a:t>pour créer tous types </a:t>
            </a:r>
          </a:p>
          <a:p>
            <a:pPr algn="ctr"/>
            <a:r>
              <a:rPr lang="fr-FR" sz="2400" dirty="0">
                <a:solidFill>
                  <a:srgbClr val="294D9D"/>
                </a:solidFill>
                <a:latin typeface="Calibri" panose="020F0502020204030204" pitchFamily="34" charset="0"/>
                <a:ea typeface="Roboto Medium" panose="02000000000000000000" pitchFamily="2" charset="0"/>
              </a:rPr>
              <a:t>d'ouvrages métalliques.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E4023F6C-50E7-C736-9596-8F298D18A45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1DD3C85A-482F-0099-637D-1EF731783A76}"/>
              </a:ext>
            </a:extLst>
          </p:cNvPr>
          <p:cNvSpPr txBox="1"/>
          <p:nvPr/>
        </p:nvSpPr>
        <p:spPr>
          <a:xfrm>
            <a:off x="0" y="160423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SERRURIER-MÉTALLIER </a:t>
            </a:r>
          </a:p>
          <a:p>
            <a:pPr algn="ctr"/>
            <a:r>
              <a:rPr lang="fr-FR" sz="3200" b="1" dirty="0">
                <a:solidFill>
                  <a:schemeClr val="bg1"/>
                </a:solidFill>
                <a:latin typeface="Calibri" panose="020F0502020204030204" pitchFamily="34" charset="0"/>
                <a:ea typeface="Roboto" panose="02000000000000000000" pitchFamily="2" charset="0"/>
              </a:rPr>
              <a:t>NE FABRIQUE QUE DES PORTES.</a:t>
            </a:r>
          </a:p>
        </p:txBody>
      </p:sp>
    </p:spTree>
    <p:extLst>
      <p:ext uri="{BB962C8B-B14F-4D97-AF65-F5344CB8AC3E}">
        <p14:creationId xmlns:p14="http://schemas.microsoft.com/office/powerpoint/2010/main" val="2234103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98119-C2DC-3EDA-E078-8004BCD680F3}"/>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5587705C-F329-2DEF-159D-CB6404C6496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8AAC6F8-9293-89ED-0587-9695E6B5DB5E}"/>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B0C3BF74-D506-6B07-7EAF-B2E3AF7C973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0230280-F195-836F-2091-9F432948EA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350C08E-8ACA-97F0-481A-6F3E77832B55}"/>
              </a:ext>
            </a:extLst>
          </p:cNvPr>
          <p:cNvSpPr txBox="1"/>
          <p:nvPr/>
        </p:nvSpPr>
        <p:spPr>
          <a:xfrm>
            <a:off x="1365332" y="1902654"/>
            <a:ext cx="5199591"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serrurier-métallier est l’expert du métal et réalise de nombreux ouvrages : rampes, escaliers, grilles, ossatures de bâtiments, portes, portails… à partir de tous types de métaux (ferreux, non-ferreux, alliages) et de matériaux innovants. C'est un métier qui allie des techniques manuelles (soudure, découpe, poinçonnage, etc.) et de la mécanique de pointe, comme la découpe numérique.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91116FD9-C852-A9AC-EB2D-4427E1F5268C}"/>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547644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2B6FF-F9B1-D085-9A8E-F89F161684B6}"/>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C5A71546-4482-F356-307B-4EEA8D6E4A0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22142E-0D05-0D70-6B4E-0861605778C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1DEBAA2-C246-F43C-A3B2-C718C10107CA}"/>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5400" b="1" dirty="0">
                <a:solidFill>
                  <a:schemeClr val="bg1"/>
                </a:solidFill>
                <a:latin typeface="Calibri" panose="020F0502020204030204" pitchFamily="34" charset="0"/>
                <a:ea typeface="Roboto" panose="02000000000000000000" pitchFamily="2" charset="0"/>
              </a:rPr>
              <a:t>LE CARRELEUR-MOSAÏSTE UTILISE : </a:t>
            </a:r>
          </a:p>
        </p:txBody>
      </p:sp>
      <p:pic>
        <p:nvPicPr>
          <p:cNvPr id="6" name="Image 5">
            <a:extLst>
              <a:ext uri="{FF2B5EF4-FFF2-40B4-BE49-F238E27FC236}">
                <a16:creationId xmlns:a16="http://schemas.microsoft.com/office/drawing/2014/main" id="{0B4FB038-89CB-7FFF-3DD0-96CF07C575A9}"/>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0772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27F80-872C-8D22-752A-B75C64F77F09}"/>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D8DB2F6B-D97E-E56B-9E46-E85D72B7301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414AD8B-1453-FDB7-31AD-36850E61B2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A44BB3E1-2A9D-0B5B-69F5-4B601FEB956E}"/>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pic>
        <p:nvPicPr>
          <p:cNvPr id="5" name="Image 4">
            <a:extLst>
              <a:ext uri="{FF2B5EF4-FFF2-40B4-BE49-F238E27FC236}">
                <a16:creationId xmlns:a16="http://schemas.microsoft.com/office/drawing/2014/main" id="{6583AC50-315C-3876-F25C-BEB7E6E2B5C1}"/>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BF82F692-458F-69D1-6E56-9FBA8A03094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158B541D-FA2E-6D9B-4E2F-27B259DBE1A0}"/>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2" name="ZoneTexte 11">
            <a:extLst>
              <a:ext uri="{FF2B5EF4-FFF2-40B4-BE49-F238E27FC236}">
                <a16:creationId xmlns:a16="http://schemas.microsoft.com/office/drawing/2014/main" id="{31625EE4-3BD9-3253-E64C-FC823ABC82C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sp>
        <p:nvSpPr>
          <p:cNvPr id="14" name="ZoneTexte 13">
            <a:extLst>
              <a:ext uri="{FF2B5EF4-FFF2-40B4-BE49-F238E27FC236}">
                <a16:creationId xmlns:a16="http://schemas.microsoft.com/office/drawing/2014/main" id="{C392F72E-777D-DA36-3FE0-C177FB24DA0F}"/>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5" name="ZoneTexte 14">
            <a:extLst>
              <a:ext uri="{FF2B5EF4-FFF2-40B4-BE49-F238E27FC236}">
                <a16:creationId xmlns:a16="http://schemas.microsoft.com/office/drawing/2014/main" id="{D719CA93-3D34-B369-37C8-8E7D4EB5EEE9}"/>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9" name="Image 8">
            <a:extLst>
              <a:ext uri="{FF2B5EF4-FFF2-40B4-BE49-F238E27FC236}">
                <a16:creationId xmlns:a16="http://schemas.microsoft.com/office/drawing/2014/main" id="{9F53057B-2362-6A55-80A1-0AB4E779E2A8}"/>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634433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neige, bâtiment, hiver, plein air&#10;&#10;Description générée automatiquement">
            <a:extLst>
              <a:ext uri="{FF2B5EF4-FFF2-40B4-BE49-F238E27FC236}">
                <a16:creationId xmlns:a16="http://schemas.microsoft.com/office/drawing/2014/main" id="{965C551C-FCAE-158A-6AF7-872624AE5CE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229A666-3A99-9EAC-59D0-887067CFD9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7" name="Image 6">
            <a:extLst>
              <a:ext uri="{FF2B5EF4-FFF2-40B4-BE49-F238E27FC236}">
                <a16:creationId xmlns:a16="http://schemas.microsoft.com/office/drawing/2014/main" id="{F7574BA1-AFC4-F1FE-2E3C-88F8291314D6}"/>
              </a:ext>
            </a:extLst>
          </p:cNvPr>
          <p:cNvPicPr>
            <a:picLocks noChangeAspect="1"/>
          </p:cNvPicPr>
          <p:nvPr/>
        </p:nvPicPr>
        <p:blipFill>
          <a:blip r:embed="rId4"/>
          <a:stretch>
            <a:fillRect/>
          </a:stretch>
        </p:blipFill>
        <p:spPr>
          <a:xfrm>
            <a:off x="1193389" y="5105184"/>
            <a:ext cx="9805218" cy="943011"/>
          </a:xfrm>
          <a:prstGeom prst="rect">
            <a:avLst/>
          </a:prstGeom>
        </p:spPr>
      </p:pic>
      <p:pic>
        <p:nvPicPr>
          <p:cNvPr id="8" name="Image 7">
            <a:extLst>
              <a:ext uri="{FF2B5EF4-FFF2-40B4-BE49-F238E27FC236}">
                <a16:creationId xmlns:a16="http://schemas.microsoft.com/office/drawing/2014/main" id="{6941A2F5-A4B9-7456-C851-E0AB68268653}"/>
              </a:ext>
            </a:extLst>
          </p:cNvPr>
          <p:cNvPicPr>
            <a:picLocks noChangeAspect="1"/>
          </p:cNvPicPr>
          <p:nvPr/>
        </p:nvPicPr>
        <p:blipFill>
          <a:blip r:embed="rId5"/>
          <a:stretch>
            <a:fillRect/>
          </a:stretch>
        </p:blipFill>
        <p:spPr>
          <a:xfrm>
            <a:off x="1193389" y="4019156"/>
            <a:ext cx="9805219" cy="943012"/>
          </a:xfrm>
          <a:prstGeom prst="rect">
            <a:avLst/>
          </a:prstGeom>
        </p:spPr>
      </p:pic>
      <p:sp>
        <p:nvSpPr>
          <p:cNvPr id="11" name="ZoneTexte 10">
            <a:extLst>
              <a:ext uri="{FF2B5EF4-FFF2-40B4-BE49-F238E27FC236}">
                <a16:creationId xmlns:a16="http://schemas.microsoft.com/office/drawing/2014/main" id="{2E70FF69-3E0D-0D7B-DB39-7CAD8BF4509D}"/>
              </a:ext>
            </a:extLst>
          </p:cNvPr>
          <p:cNvSpPr txBox="1"/>
          <p:nvPr/>
        </p:nvSpPr>
        <p:spPr>
          <a:xfrm>
            <a:off x="2360471"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des carreaux de mosaïque.</a:t>
            </a:r>
          </a:p>
        </p:txBody>
      </p:sp>
      <p:sp>
        <p:nvSpPr>
          <p:cNvPr id="13" name="ZoneTexte 12">
            <a:extLst>
              <a:ext uri="{FF2B5EF4-FFF2-40B4-BE49-F238E27FC236}">
                <a16:creationId xmlns:a16="http://schemas.microsoft.com/office/drawing/2014/main" id="{B41F8C4E-2435-C58A-F374-BB3B09707B54}"/>
              </a:ext>
            </a:extLst>
          </p:cNvPr>
          <p:cNvSpPr txBox="1"/>
          <p:nvPr/>
        </p:nvSpPr>
        <p:spPr>
          <a:xfrm>
            <a:off x="2360471" y="5161190"/>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tous les types de matériaux : lino, parquet, moquette </a:t>
            </a:r>
          </a:p>
          <a:p>
            <a:r>
              <a:rPr lang="fr-FR" sz="2400" dirty="0">
                <a:solidFill>
                  <a:srgbClr val="294D9D"/>
                </a:solidFill>
                <a:latin typeface="Calibri" panose="020F0502020204030204" pitchFamily="34" charset="0"/>
                <a:ea typeface="Roboto Medium" panose="02000000000000000000" pitchFamily="2" charset="0"/>
              </a:rPr>
              <a:t>ou papier peint, c'est le client qui décide. </a:t>
            </a:r>
          </a:p>
        </p:txBody>
      </p:sp>
      <p:pic>
        <p:nvPicPr>
          <p:cNvPr id="15" name="Image 14">
            <a:extLst>
              <a:ext uri="{FF2B5EF4-FFF2-40B4-BE49-F238E27FC236}">
                <a16:creationId xmlns:a16="http://schemas.microsoft.com/office/drawing/2014/main" id="{2CB98A0F-648A-9811-D714-978A98ABD8A9}"/>
              </a:ext>
            </a:extLst>
          </p:cNvPr>
          <p:cNvPicPr>
            <a:picLocks noChangeAspect="1"/>
          </p:cNvPicPr>
          <p:nvPr/>
        </p:nvPicPr>
        <p:blipFill>
          <a:blip r:embed="rId6"/>
          <a:stretch>
            <a:fillRect/>
          </a:stretch>
        </p:blipFill>
        <p:spPr>
          <a:xfrm>
            <a:off x="1193389" y="2880547"/>
            <a:ext cx="9805222" cy="995592"/>
          </a:xfrm>
          <a:prstGeom prst="rect">
            <a:avLst/>
          </a:prstGeom>
        </p:spPr>
      </p:pic>
      <p:sp>
        <p:nvSpPr>
          <p:cNvPr id="18" name="ZoneTexte 17">
            <a:extLst>
              <a:ext uri="{FF2B5EF4-FFF2-40B4-BE49-F238E27FC236}">
                <a16:creationId xmlns:a16="http://schemas.microsoft.com/office/drawing/2014/main" id="{F0943247-B2F8-FC66-7B4B-8724EEF05D51}"/>
              </a:ext>
            </a:extLst>
          </p:cNvPr>
          <p:cNvSpPr txBox="1"/>
          <p:nvPr/>
        </p:nvSpPr>
        <p:spPr>
          <a:xfrm>
            <a:off x="2360471" y="2962844"/>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granit, marbre, céramique, faïence... Il y a du choix </a:t>
            </a:r>
          </a:p>
          <a:p>
            <a:r>
              <a:rPr lang="fr-FR" sz="2400" dirty="0">
                <a:solidFill>
                  <a:srgbClr val="294D9D"/>
                </a:solidFill>
                <a:latin typeface="Calibri" panose="020F0502020204030204" pitchFamily="34" charset="0"/>
                <a:ea typeface="Roboto Medium" panose="02000000000000000000" pitchFamily="2" charset="0"/>
              </a:rPr>
              <a:t>dans sa garde-robe pour habiller les sols et les murs !</a:t>
            </a:r>
          </a:p>
        </p:txBody>
      </p:sp>
      <p:pic>
        <p:nvPicPr>
          <p:cNvPr id="6" name="Image 5">
            <a:extLst>
              <a:ext uri="{FF2B5EF4-FFF2-40B4-BE49-F238E27FC236}">
                <a16:creationId xmlns:a16="http://schemas.microsoft.com/office/drawing/2014/main" id="{7401AE0C-B3EF-CD8B-0C8B-B4320A6B081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13D7A6FF-7118-A4E3-26E2-8D7B785D83B3}"/>
              </a:ext>
            </a:extLst>
          </p:cNvPr>
          <p:cNvSpPr txBox="1"/>
          <p:nvPr/>
        </p:nvSpPr>
        <p:spPr>
          <a:xfrm>
            <a:off x="0" y="150335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POUR HABILLER LES SOLS ET LES MURS, </a:t>
            </a:r>
          </a:p>
          <a:p>
            <a:pPr algn="ctr"/>
            <a:r>
              <a:rPr lang="fr-FR" sz="3200" b="1" dirty="0">
                <a:solidFill>
                  <a:schemeClr val="bg1"/>
                </a:solidFill>
                <a:latin typeface="Calibri" panose="020F0502020204030204" pitchFamily="34" charset="0"/>
                <a:ea typeface="Roboto" panose="02000000000000000000" pitchFamily="2" charset="0"/>
              </a:rPr>
              <a:t>LE CARRELEUR-MOSAÏSTE UTILISE :</a:t>
            </a:r>
          </a:p>
        </p:txBody>
      </p:sp>
    </p:spTree>
    <p:extLst>
      <p:ext uri="{BB962C8B-B14F-4D97-AF65-F5344CB8AC3E}">
        <p14:creationId xmlns:p14="http://schemas.microsoft.com/office/powerpoint/2010/main" val="2263664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AF78-B380-922B-9DD9-E8DA2F44F161}"/>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7EB0DD1A-962C-9423-F21A-11A903A2F16F}"/>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AA007798-5CBF-BEA8-ECAD-2A9FF0AFEA9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67ECDD00-6472-E9F0-B54C-36345508472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A2707F3-0832-3944-82E3-ECB5583617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D988002-685E-CA72-4EF9-65E05A30159E}"/>
              </a:ext>
            </a:extLst>
          </p:cNvPr>
          <p:cNvSpPr txBox="1"/>
          <p:nvPr/>
        </p:nvSpPr>
        <p:spPr>
          <a:xfrm>
            <a:off x="1365332" y="2825984"/>
            <a:ext cx="5056199" cy="230832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Après avoir préparé la surface, le carreleur-mosaïste réalise les tracés, taille et pose les carreaux de toutes dimensions et de toute nature : grès, marbre, ardoise, pâtes de verre, céramique, faïence.... </a:t>
            </a:r>
          </a:p>
        </p:txBody>
      </p:sp>
      <p:pic>
        <p:nvPicPr>
          <p:cNvPr id="8" name="Image 7" descr="Une image contenant Police, capture d’écran, texte, Graphique&#10;&#10;Description générée automatiquement">
            <a:extLst>
              <a:ext uri="{FF2B5EF4-FFF2-40B4-BE49-F238E27FC236}">
                <a16:creationId xmlns:a16="http://schemas.microsoft.com/office/drawing/2014/main" id="{A7BB207C-A2AC-EA06-B515-61FBB1912587}"/>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0682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7D572D4C-A4A2-C261-C99D-034B16A29BAD}"/>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C964F48F-4DF3-C588-718A-B000DDDD75A8}"/>
              </a:ext>
            </a:extLst>
          </p:cNvPr>
          <p:cNvPicPr>
            <a:picLocks noChangeAspect="1"/>
          </p:cNvPicPr>
          <p:nvPr/>
        </p:nvPicPr>
        <p:blipFill>
          <a:blip r:embed="rId3"/>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DFFF8021-F3B3-D9E1-826A-7AE511F9071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22CBAED-1613-B548-07D7-F6DEB7213E25}"/>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MISSION DU MAÇON, </a:t>
            </a:r>
          </a:p>
          <a:p>
            <a:pPr algn="ctr"/>
            <a:r>
              <a:rPr lang="fr-FR" sz="3200" b="1" dirty="0">
                <a:solidFill>
                  <a:schemeClr val="bg1"/>
                </a:solidFill>
                <a:latin typeface="Calibri" panose="020F0502020204030204" pitchFamily="34" charset="0"/>
                <a:ea typeface="Roboto" panose="02000000000000000000" pitchFamily="2" charset="0"/>
              </a:rPr>
              <a:t>C'EST DE CONSTRUIRE UNIQUEMENT LES MURS. </a:t>
            </a:r>
          </a:p>
        </p:txBody>
      </p:sp>
      <p:pic>
        <p:nvPicPr>
          <p:cNvPr id="9" name="Image 8" descr="Une image contenant capture d’écran, texte, Police, Rectangle&#10;&#10;Description générée automatiquement">
            <a:extLst>
              <a:ext uri="{FF2B5EF4-FFF2-40B4-BE49-F238E27FC236}">
                <a16:creationId xmlns:a16="http://schemas.microsoft.com/office/drawing/2014/main" id="{947D5740-370D-87EA-8DA9-BFBD1FAC0DEC}"/>
              </a:ext>
            </a:extLst>
          </p:cNvPr>
          <p:cNvPicPr>
            <a:picLocks noChangeAspect="1"/>
          </p:cNvPicPr>
          <p:nvPr/>
        </p:nvPicPr>
        <p:blipFill>
          <a:blip r:embed="rId5"/>
          <a:stretch>
            <a:fillRect/>
          </a:stretch>
        </p:blipFill>
        <p:spPr>
          <a:xfrm>
            <a:off x="808960" y="3072968"/>
            <a:ext cx="4597400" cy="3327400"/>
          </a:xfrm>
          <a:prstGeom prst="rect">
            <a:avLst/>
          </a:prstGeom>
        </p:spPr>
      </p:pic>
      <p:sp>
        <p:nvSpPr>
          <p:cNvPr id="12" name="ZoneTexte 11">
            <a:extLst>
              <a:ext uri="{FF2B5EF4-FFF2-40B4-BE49-F238E27FC236}">
                <a16:creationId xmlns:a16="http://schemas.microsoft.com/office/drawing/2014/main" id="{181FCC37-CC11-FDBD-CBD3-F5F2EE6349BE}"/>
              </a:ext>
            </a:extLst>
          </p:cNvPr>
          <p:cNvSpPr txBox="1"/>
          <p:nvPr/>
        </p:nvSpPr>
        <p:spPr>
          <a:xfrm>
            <a:off x="1228300" y="4261862"/>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béton, en briques</a:t>
            </a:r>
          </a:p>
          <a:p>
            <a:pPr algn="ctr"/>
            <a:r>
              <a:rPr lang="fr-FR" sz="2400" dirty="0">
                <a:solidFill>
                  <a:srgbClr val="294D9D"/>
                </a:solidFill>
                <a:latin typeface="Calibri" panose="020F0502020204030204" pitchFamily="34" charset="0"/>
                <a:ea typeface="Roboto Medium" panose="02000000000000000000" pitchFamily="2" charset="0"/>
              </a:rPr>
              <a:t>ou en pierre, </a:t>
            </a:r>
          </a:p>
          <a:p>
            <a:pPr algn="ctr"/>
            <a:r>
              <a:rPr lang="fr-FR" sz="2400" dirty="0">
                <a:solidFill>
                  <a:srgbClr val="294D9D"/>
                </a:solidFill>
                <a:latin typeface="Calibri" panose="020F0502020204030204" pitchFamily="34" charset="0"/>
                <a:ea typeface="Roboto Medium" panose="02000000000000000000" pitchFamily="2" charset="0"/>
              </a:rPr>
              <a:t>sa seule mission : </a:t>
            </a:r>
          </a:p>
          <a:p>
            <a:pPr algn="ctr"/>
            <a:r>
              <a:rPr lang="fr-FR" sz="2400" dirty="0">
                <a:solidFill>
                  <a:srgbClr val="294D9D"/>
                </a:solidFill>
                <a:latin typeface="Calibri" panose="020F0502020204030204" pitchFamily="34" charset="0"/>
                <a:ea typeface="Roboto Medium" panose="02000000000000000000" pitchFamily="2" charset="0"/>
              </a:rPr>
              <a:t>monter un mur.</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7798300-B07F-A44A-6A13-E9F2201EBDBD}"/>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E2E0D0A0-E662-9C92-D487-2F50675DFF4A}"/>
              </a:ext>
            </a:extLst>
          </p:cNvPr>
          <p:cNvSpPr txBox="1"/>
          <p:nvPr/>
        </p:nvSpPr>
        <p:spPr>
          <a:xfrm>
            <a:off x="6699917" y="4281814"/>
            <a:ext cx="4761664" cy="1569660"/>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construit aussi les fondations </a:t>
            </a:r>
          </a:p>
          <a:p>
            <a:pPr algn="ctr"/>
            <a:r>
              <a:rPr lang="fr-FR" sz="2400" dirty="0">
                <a:solidFill>
                  <a:srgbClr val="294D9D"/>
                </a:solidFill>
                <a:latin typeface="Calibri" panose="020F0502020204030204" pitchFamily="34" charset="0"/>
                <a:ea typeface="Roboto Medium" panose="02000000000000000000" pitchFamily="2" charset="0"/>
              </a:rPr>
              <a:t>et peut également </a:t>
            </a:r>
          </a:p>
          <a:p>
            <a:pPr algn="ctr"/>
            <a:r>
              <a:rPr lang="fr-FR" sz="2400" dirty="0">
                <a:solidFill>
                  <a:srgbClr val="294D9D"/>
                </a:solidFill>
                <a:latin typeface="Calibri" panose="020F0502020204030204" pitchFamily="34" charset="0"/>
                <a:ea typeface="Roboto Medium" panose="02000000000000000000" pitchFamily="2" charset="0"/>
              </a:rPr>
              <a:t>appliquer les enduits... </a:t>
            </a:r>
          </a:p>
          <a:p>
            <a:pPr algn="ctr"/>
            <a:r>
              <a:rPr lang="fr-FR" sz="2400" dirty="0">
                <a:solidFill>
                  <a:srgbClr val="294D9D"/>
                </a:solidFill>
                <a:latin typeface="Calibri" panose="020F0502020204030204" pitchFamily="34" charset="0"/>
                <a:ea typeface="Roboto Medium" panose="02000000000000000000" pitchFamily="2" charset="0"/>
              </a:rPr>
              <a:t>Avec lui, on ne va pas dans le mur ! </a:t>
            </a:r>
          </a:p>
        </p:txBody>
      </p:sp>
    </p:spTree>
    <p:extLst>
      <p:ext uri="{BB962C8B-B14F-4D97-AF65-F5344CB8AC3E}">
        <p14:creationId xmlns:p14="http://schemas.microsoft.com/office/powerpoint/2010/main" val="345022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2D4C4-09EE-AD38-DFB8-51B1D87D6F07}"/>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6BCC0CD3-4CEF-E664-E991-0515C3476F3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75084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EA331-B132-41B3-A837-93914A397395}"/>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2CA78B81-B436-0210-1FD5-009673315A9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2223292-2BD8-C344-BA90-829DE027FF5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0818187-05B0-ED7C-C5B4-55B31124373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ÊTRE CHARPENTIER, C'EST FORCÉMENT PASSER SA JOURNÉE AU GRAND AIR.</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2BDC657C-52EB-AE26-E9E1-F119B5339B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460243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D92EB-E1A9-1115-3A71-C30A61E0B52D}"/>
            </a:ext>
          </a:extLst>
        </p:cNvPr>
        <p:cNvGrpSpPr/>
        <p:nvPr/>
      </p:nvGrpSpPr>
      <p:grpSpPr>
        <a:xfrm>
          <a:off x="0" y="0"/>
          <a:ext cx="0" cy="0"/>
          <a:chOff x="0" y="0"/>
          <a:chExt cx="0" cy="0"/>
        </a:xfrm>
      </p:grpSpPr>
      <p:pic>
        <p:nvPicPr>
          <p:cNvPr id="7" name="Image 6" descr="Une image contenant neige, maison, capture d’écran, hiver&#10;&#10;Description générée automatiquement">
            <a:extLst>
              <a:ext uri="{FF2B5EF4-FFF2-40B4-BE49-F238E27FC236}">
                <a16:creationId xmlns:a16="http://schemas.microsoft.com/office/drawing/2014/main" id="{02E447EC-E137-B04F-9ECF-1D7359D5A7A8}"/>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0E1E329D-0A36-F88E-D8DD-E40A468C70BA}"/>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2C641BE4-224F-8629-2FBC-1B17CFC316AE}"/>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2" name="Image 1">
            <a:extLst>
              <a:ext uri="{FF2B5EF4-FFF2-40B4-BE49-F238E27FC236}">
                <a16:creationId xmlns:a16="http://schemas.microsoft.com/office/drawing/2014/main" id="{1EB97C4D-8B95-6B48-232C-80FA6005E3C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4BEE9179-5F46-2FAF-0579-A9DFB129031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
        <p:nvSpPr>
          <p:cNvPr id="10" name="ZoneTexte 9">
            <a:extLst>
              <a:ext uri="{FF2B5EF4-FFF2-40B4-BE49-F238E27FC236}">
                <a16:creationId xmlns:a16="http://schemas.microsoft.com/office/drawing/2014/main" id="{67458D73-189B-CCF6-2A86-72BEF9C5D5C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sp>
        <p:nvSpPr>
          <p:cNvPr id="16" name="ZoneTexte 15">
            <a:extLst>
              <a:ext uri="{FF2B5EF4-FFF2-40B4-BE49-F238E27FC236}">
                <a16:creationId xmlns:a16="http://schemas.microsoft.com/office/drawing/2014/main" id="{DA54BE75-44AE-F12F-CCF7-D0B20A993AD3}"/>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pic>
        <p:nvPicPr>
          <p:cNvPr id="9" name="Image 8" descr="Une image contenant Police, texte, Graphique, capture d’écran&#10;&#10;Description générée automatiquement">
            <a:extLst>
              <a:ext uri="{FF2B5EF4-FFF2-40B4-BE49-F238E27FC236}">
                <a16:creationId xmlns:a16="http://schemas.microsoft.com/office/drawing/2014/main" id="{0ED1C29F-3299-4ACF-02F6-7982D29B599F}"/>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2365942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neige, maison, capture d’écran, hiver&#10;&#10;Description générée automatiquement">
            <a:extLst>
              <a:ext uri="{FF2B5EF4-FFF2-40B4-BE49-F238E27FC236}">
                <a16:creationId xmlns:a16="http://schemas.microsoft.com/office/drawing/2014/main" id="{755CAC95-58B0-5E4A-1166-BB947B978781}"/>
              </a:ext>
            </a:extLst>
          </p:cNvPr>
          <p:cNvPicPr>
            <a:picLocks noChangeAspect="1"/>
          </p:cNvPicPr>
          <p:nvPr/>
        </p:nvPicPr>
        <p:blipFill>
          <a:blip r:embed="rId2"/>
          <a:stretch>
            <a:fillRect/>
          </a:stretch>
        </p:blipFill>
        <p:spPr>
          <a:xfrm>
            <a:off x="0" y="0"/>
            <a:ext cx="12192000" cy="6858000"/>
          </a:xfrm>
          <a:prstGeom prst="rect">
            <a:avLst/>
          </a:prstGeom>
        </p:spPr>
      </p:pic>
      <p:pic>
        <p:nvPicPr>
          <p:cNvPr id="11" name="Image 10" descr="Une image contenant capture d’écran, texte, Police, Rectangle&#10;&#10;Description générée automatiquement">
            <a:extLst>
              <a:ext uri="{FF2B5EF4-FFF2-40B4-BE49-F238E27FC236}">
                <a16:creationId xmlns:a16="http://schemas.microsoft.com/office/drawing/2014/main" id="{6FAE3C60-2E67-36DF-619F-AFF1A5F29CB0}"/>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47EAB926-C9E5-6414-A0A7-9EEBEE3E28F4}"/>
              </a:ext>
            </a:extLst>
          </p:cNvPr>
          <p:cNvPicPr>
            <a:picLocks noChangeAspect="1"/>
          </p:cNvPicPr>
          <p:nvPr/>
        </p:nvPicPr>
        <p:blipFill>
          <a:blip r:embed="rId4"/>
          <a:stretch>
            <a:fillRect/>
          </a:stretch>
        </p:blipFill>
        <p:spPr>
          <a:xfrm>
            <a:off x="6782049" y="3072968"/>
            <a:ext cx="4597400" cy="3330000"/>
          </a:xfrm>
          <a:prstGeom prst="rect">
            <a:avLst/>
          </a:prstGeom>
        </p:spPr>
      </p:pic>
      <p:pic>
        <p:nvPicPr>
          <p:cNvPr id="15" name="Image 14">
            <a:extLst>
              <a:ext uri="{FF2B5EF4-FFF2-40B4-BE49-F238E27FC236}">
                <a16:creationId xmlns:a16="http://schemas.microsoft.com/office/drawing/2014/main" id="{754CE64C-9194-831E-FE8B-DE238F6F336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7" name="ZoneTexte 6">
            <a:extLst>
              <a:ext uri="{FF2B5EF4-FFF2-40B4-BE49-F238E27FC236}">
                <a16:creationId xmlns:a16="http://schemas.microsoft.com/office/drawing/2014/main" id="{59512850-CD5F-F625-E5BC-4032FD592870}"/>
              </a:ext>
            </a:extLst>
          </p:cNvPr>
          <p:cNvSpPr txBox="1"/>
          <p:nvPr/>
        </p:nvSpPr>
        <p:spPr>
          <a:xfrm>
            <a:off x="6959849" y="4854153"/>
            <a:ext cx="4241800" cy="461665"/>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aussi en atelier. </a:t>
            </a:r>
          </a:p>
        </p:txBody>
      </p:sp>
      <p:sp>
        <p:nvSpPr>
          <p:cNvPr id="10" name="ZoneTexte 9">
            <a:extLst>
              <a:ext uri="{FF2B5EF4-FFF2-40B4-BE49-F238E27FC236}">
                <a16:creationId xmlns:a16="http://schemas.microsoft.com/office/drawing/2014/main" id="{1811FBBD-8D3E-AFD8-3E69-D7E932A6ECB7}"/>
              </a:ext>
            </a:extLst>
          </p:cNvPr>
          <p:cNvSpPr txBox="1"/>
          <p:nvPr/>
        </p:nvSpPr>
        <p:spPr>
          <a:xfrm>
            <a:off x="1230096" y="4484822"/>
            <a:ext cx="3758719"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Il travaille uniquement </a:t>
            </a:r>
          </a:p>
          <a:p>
            <a:pPr algn="ctr"/>
            <a:r>
              <a:rPr lang="fr-FR" sz="2400" dirty="0">
                <a:solidFill>
                  <a:srgbClr val="294D9D"/>
                </a:solidFill>
                <a:latin typeface="Calibri" panose="020F0502020204030204" pitchFamily="34" charset="0"/>
                <a:ea typeface="Roboto Medium" panose="02000000000000000000" pitchFamily="2" charset="0"/>
              </a:rPr>
              <a:t>en extérieur, à lui </a:t>
            </a:r>
          </a:p>
          <a:p>
            <a:pPr algn="ctr"/>
            <a:r>
              <a:rPr lang="fr-FR" sz="2400" dirty="0">
                <a:solidFill>
                  <a:srgbClr val="294D9D"/>
                </a:solidFill>
                <a:latin typeface="Calibri" panose="020F0502020204030204" pitchFamily="34" charset="0"/>
                <a:ea typeface="Roboto Medium" panose="02000000000000000000" pitchFamily="2" charset="0"/>
              </a:rPr>
              <a:t>les grands espaces !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9CE9E3D8-8058-C024-7339-4A584C8FA6CB}"/>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23E0F948-B640-E16A-C451-B47C9A8418B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ÊTRE CHARPENTIER, C'EST FORCÉMENT </a:t>
            </a:r>
          </a:p>
          <a:p>
            <a:pPr algn="ctr"/>
            <a:r>
              <a:rPr lang="fr-FR" sz="3200" b="1" dirty="0">
                <a:solidFill>
                  <a:schemeClr val="bg1"/>
                </a:solidFill>
                <a:latin typeface="Calibri" panose="020F0502020204030204" pitchFamily="34" charset="0"/>
                <a:ea typeface="Roboto" panose="02000000000000000000" pitchFamily="2" charset="0"/>
              </a:rPr>
              <a:t>PASSER SA JOURNÉE AU GRAND AIR.</a:t>
            </a:r>
          </a:p>
        </p:txBody>
      </p:sp>
    </p:spTree>
    <p:extLst>
      <p:ext uri="{BB962C8B-B14F-4D97-AF65-F5344CB8AC3E}">
        <p14:creationId xmlns:p14="http://schemas.microsoft.com/office/powerpoint/2010/main" val="3431774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BE62C-98B4-AC89-75A6-2476A26ACAA6}"/>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42766A12-F81F-8CE7-CED2-FB4FA9221EC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DBB715E3-7BB4-950A-5E58-FE9E67A1239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7EC47BBE-6A07-F652-24FD-8BA611371B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6E5FA89D-11F9-835A-6B32-45E6010380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1D52EA02-1B6A-6073-96B3-94C55ACF766E}"/>
              </a:ext>
            </a:extLst>
          </p:cNvPr>
          <p:cNvSpPr txBox="1"/>
          <p:nvPr/>
        </p:nvSpPr>
        <p:spPr>
          <a:xfrm>
            <a:off x="1365332" y="2113677"/>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Comme son nom l'indique, le</a:t>
            </a:r>
          </a:p>
          <a:p>
            <a:r>
              <a:rPr lang="fr-FR" sz="2400" dirty="0">
                <a:solidFill>
                  <a:srgbClr val="294D9D"/>
                </a:solidFill>
                <a:latin typeface="Calibri" panose="020F0502020204030204" pitchFamily="34" charset="0"/>
                <a:ea typeface="Roboto Medium" panose="02000000000000000000" pitchFamily="2" charset="0"/>
              </a:rPr>
              <a:t>charpentier pose les charpentes... Mais tout ne se résume pas à monter et installer les pièces sur le chantier. Il s’occupe d'abord de les dessiner, de les découper et de les pré-assembler en atelier… Un travail d’orfèvre, réalisé </a:t>
            </a:r>
          </a:p>
          <a:p>
            <a:r>
              <a:rPr lang="fr-FR" sz="2400" dirty="0">
                <a:solidFill>
                  <a:srgbClr val="294D9D"/>
                </a:solidFill>
                <a:latin typeface="Calibri" panose="020F0502020204030204" pitchFamily="34" charset="0"/>
                <a:ea typeface="Roboto Medium" panose="02000000000000000000" pitchFamily="2" charset="0"/>
              </a:rPr>
              <a:t>au millimètre près ! Pour les coupes, il peut utiliser des machines à commande numérique.</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946D5A0E-182F-C702-DE85-AC2A621B9A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2083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37EB2-A720-627E-412E-A7AB9A95DDB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AB5FA58-1197-63B2-5AAD-0680D36C678F}"/>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908C8F3F-D3AC-1175-E2FB-20680C5F3AD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1D4F395-1B45-D537-8E55-651EFAF6090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TYPE DE REVÊTEMENT N'EST PAS INSTALLÉ PAR LE SOLIER-MOQUETTISTE ?</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B3810DD-9A11-3F6D-D41D-6E7B3F59FBCE}"/>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2173690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1C0F-7469-8C36-7BD1-CAEECFF0E779}"/>
            </a:ext>
          </a:extLst>
        </p:cNvPr>
        <p:cNvGrpSpPr/>
        <p:nvPr/>
      </p:nvGrpSpPr>
      <p:grpSpPr>
        <a:xfrm>
          <a:off x="0" y="0"/>
          <a:ext cx="0" cy="0"/>
          <a:chOff x="0" y="0"/>
          <a:chExt cx="0" cy="0"/>
        </a:xfrm>
      </p:grpSpPr>
      <p:pic>
        <p:nvPicPr>
          <p:cNvPr id="11" name="Image 10" descr="Une image contenant capture d’écran, maison&#10;&#10;Description générée automatiquement">
            <a:extLst>
              <a:ext uri="{FF2B5EF4-FFF2-40B4-BE49-F238E27FC236}">
                <a16:creationId xmlns:a16="http://schemas.microsoft.com/office/drawing/2014/main" id="{EF92310F-1989-9498-ACDD-1EEEDEB9C474}"/>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0E35825-EE9E-FA83-74FE-3C248062EC5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604B4B0-2617-A589-935F-1AF88F66ECB4}"/>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pic>
        <p:nvPicPr>
          <p:cNvPr id="7" name="Image 6">
            <a:extLst>
              <a:ext uri="{FF2B5EF4-FFF2-40B4-BE49-F238E27FC236}">
                <a16:creationId xmlns:a16="http://schemas.microsoft.com/office/drawing/2014/main" id="{90D4095E-0013-26FC-9434-7D731F45AA68}"/>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B97F2CD5-EAE0-00C7-C6A4-9442E0D818C4}"/>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0" name="Image 9">
            <a:extLst>
              <a:ext uri="{FF2B5EF4-FFF2-40B4-BE49-F238E27FC236}">
                <a16:creationId xmlns:a16="http://schemas.microsoft.com/office/drawing/2014/main" id="{B2B0856E-DACB-DAD8-FA5C-CB629226E9F4}"/>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2A769FA-C138-21F1-EBA1-ACD0977E46BC}"/>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sp>
        <p:nvSpPr>
          <p:cNvPr id="14" name="ZoneTexte 13">
            <a:extLst>
              <a:ext uri="{FF2B5EF4-FFF2-40B4-BE49-F238E27FC236}">
                <a16:creationId xmlns:a16="http://schemas.microsoft.com/office/drawing/2014/main" id="{A4E5017B-63E3-EB37-C419-8BDDAFC8F7AB}"/>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5" name="ZoneTexte 14">
            <a:extLst>
              <a:ext uri="{FF2B5EF4-FFF2-40B4-BE49-F238E27FC236}">
                <a16:creationId xmlns:a16="http://schemas.microsoft.com/office/drawing/2014/main" id="{709F66BC-08F4-DC12-C8D7-E2E8305751B8}"/>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5" name="Image 4" descr="Une image contenant texte, Police, capture d’écran, Graphique&#10;&#10;Description générée automatiquement">
            <a:extLst>
              <a:ext uri="{FF2B5EF4-FFF2-40B4-BE49-F238E27FC236}">
                <a16:creationId xmlns:a16="http://schemas.microsoft.com/office/drawing/2014/main" id="{442C437D-0F5E-292A-3C4D-BBCA5D5AF4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6432182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0A230-CD9F-EBD5-33E2-8619457B45BC}"/>
            </a:ext>
          </a:extLst>
        </p:cNvPr>
        <p:cNvGrpSpPr/>
        <p:nvPr/>
      </p:nvGrpSpPr>
      <p:grpSpPr>
        <a:xfrm>
          <a:off x="0" y="0"/>
          <a:ext cx="0" cy="0"/>
          <a:chOff x="0" y="0"/>
          <a:chExt cx="0" cy="0"/>
        </a:xfrm>
      </p:grpSpPr>
      <p:pic>
        <p:nvPicPr>
          <p:cNvPr id="13" name="Image 12" descr="Une image contenant capture d’écran, maison&#10;&#10;Description générée automatiquement">
            <a:extLst>
              <a:ext uri="{FF2B5EF4-FFF2-40B4-BE49-F238E27FC236}">
                <a16:creationId xmlns:a16="http://schemas.microsoft.com/office/drawing/2014/main" id="{4F7C0B14-A6EC-2FD8-B0E5-89EFFDBBA877}"/>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B7310008-1EF4-C520-2F55-FEEB850551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4D87378F-00D3-670D-8C40-2A82C5B5A1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7" name="ZoneTexte 6">
            <a:extLst>
              <a:ext uri="{FF2B5EF4-FFF2-40B4-BE49-F238E27FC236}">
                <a16:creationId xmlns:a16="http://schemas.microsoft.com/office/drawing/2014/main" id="{AE506FEE-7C91-9FC9-1148-C8518BB91735}"/>
              </a:ext>
            </a:extLst>
          </p:cNvPr>
          <p:cNvSpPr txBox="1"/>
          <p:nvPr/>
        </p:nvSpPr>
        <p:spPr>
          <a:xfrm>
            <a:off x="2378055" y="3149642"/>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carreaux, et on s'y tient ! </a:t>
            </a:r>
          </a:p>
        </p:txBody>
      </p:sp>
      <p:pic>
        <p:nvPicPr>
          <p:cNvPr id="9" name="Image 8">
            <a:extLst>
              <a:ext uri="{FF2B5EF4-FFF2-40B4-BE49-F238E27FC236}">
                <a16:creationId xmlns:a16="http://schemas.microsoft.com/office/drawing/2014/main" id="{84FD9FEB-C723-56AE-5FB0-F29FCE0465BC}"/>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E1DF0317-1E19-4713-A2D8-DCAD4ADA4D2B}"/>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EA90AC40-3DBD-E4A2-CD36-BFB5C1CB8243}"/>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moquette.  </a:t>
            </a:r>
          </a:p>
        </p:txBody>
      </p:sp>
      <p:sp>
        <p:nvSpPr>
          <p:cNvPr id="18" name="ZoneTexte 17">
            <a:extLst>
              <a:ext uri="{FF2B5EF4-FFF2-40B4-BE49-F238E27FC236}">
                <a16:creationId xmlns:a16="http://schemas.microsoft.com/office/drawing/2014/main" id="{EF0AACE3-476D-8ADA-7649-701DE9C21564}"/>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sols souples, en liège par exemple.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9C76F64E-463E-C2C6-85CD-4E93F40520C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640CA16F-7E5A-9F7A-DD01-C74E4828E456}"/>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TYPE DE REVÊTEMENT N'EST PAS INSTALLÉ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PAR LE SOLIER-MOQUETTISTE ?</a:t>
            </a:r>
          </a:p>
        </p:txBody>
      </p:sp>
    </p:spTree>
    <p:extLst>
      <p:ext uri="{BB962C8B-B14F-4D97-AF65-F5344CB8AC3E}">
        <p14:creationId xmlns:p14="http://schemas.microsoft.com/office/powerpoint/2010/main" val="194348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7D14D-09C5-3348-C203-529503788ABF}"/>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5C1A2373-780D-2A7A-3FD4-5EFC2411F50E}"/>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6D1BEC28-F080-F84A-C043-55B7AD60E11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4C79981-4B97-04EF-07CD-F37B088F35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6"/>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1BC036D-2CA8-02EE-588A-9374CAEEB3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C1316B5-03C8-062A-1E73-8E9FBD02E1F3}"/>
              </a:ext>
            </a:extLst>
          </p:cNvPr>
          <p:cNvSpPr txBox="1"/>
          <p:nvPr/>
        </p:nvSpPr>
        <p:spPr>
          <a:xfrm>
            <a:off x="1365332" y="2271986"/>
            <a:ext cx="5176145"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solier-moquettiste maîtrise les matières, les formes et les couleurs afin d'obtenir les plus beaux intérieurs ! </a:t>
            </a:r>
          </a:p>
          <a:p>
            <a:r>
              <a:rPr lang="fr-FR" sz="2400" dirty="0">
                <a:solidFill>
                  <a:srgbClr val="294D9D"/>
                </a:solidFill>
                <a:latin typeface="Calibri" panose="020F0502020204030204" pitchFamily="34" charset="0"/>
                <a:ea typeface="Roboto Medium" panose="02000000000000000000" pitchFamily="2" charset="0"/>
              </a:rPr>
              <a:t>Il prépare les sols, découpe, pose et colle des moquettes, des linos, des revêtements divers (sols souples, PVC...). En revanche, il ne s'occupe pas des planchers, c'est la mission </a:t>
            </a:r>
          </a:p>
          <a:p>
            <a:r>
              <a:rPr lang="fr-FR" sz="2400" dirty="0">
                <a:solidFill>
                  <a:srgbClr val="294D9D"/>
                </a:solidFill>
                <a:latin typeface="Calibri" panose="020F0502020204030204" pitchFamily="34" charset="0"/>
                <a:ea typeface="Roboto Medium" panose="02000000000000000000" pitchFamily="2" charset="0"/>
              </a:rPr>
              <a:t>des menuisiers.</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EF1546F-9CB2-0C4D-15A8-B7711C305A00}"/>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457974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B6AE5-2911-9503-29F3-8829AE38F9B6}"/>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F589A9FC-8DFB-741B-A925-7B36070BCF59}"/>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C7B22F-B80C-F02B-9BBA-B41FF86B85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0665717A-2299-8542-D8CF-D4C2B5932203}"/>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 SPÉCIALITÉ DU CONSTRUCTEUR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DE RÉSEAUX DE CANALISATIONS,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C'EST DE :</a:t>
            </a:r>
          </a:p>
        </p:txBody>
      </p:sp>
      <p:pic>
        <p:nvPicPr>
          <p:cNvPr id="6" name="Image 5">
            <a:extLst>
              <a:ext uri="{FF2B5EF4-FFF2-40B4-BE49-F238E27FC236}">
                <a16:creationId xmlns:a16="http://schemas.microsoft.com/office/drawing/2014/main" id="{1A2A105D-EA10-9415-F239-91829EE5E4D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16457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neige, hiver, maison, capture d’écran&#10;&#10;Description générée automatiquement">
            <a:extLst>
              <a:ext uri="{FF2B5EF4-FFF2-40B4-BE49-F238E27FC236}">
                <a16:creationId xmlns:a16="http://schemas.microsoft.com/office/drawing/2014/main" id="{23519829-BCDC-2F93-36C0-486FDACE706A}"/>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993EECE-575C-D528-1D9D-B90BDBE2E05C}"/>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a:extLst>
              <a:ext uri="{FF2B5EF4-FFF2-40B4-BE49-F238E27FC236}">
                <a16:creationId xmlns:a16="http://schemas.microsoft.com/office/drawing/2014/main" id="{AD76959B-97B7-10F5-FACC-DA709B5FADD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D33EA425-13EF-EB47-80C3-AEA3903D72B6}"/>
              </a:ext>
            </a:extLst>
          </p:cNvPr>
          <p:cNvSpPr txBox="1"/>
          <p:nvPr/>
        </p:nvSpPr>
        <p:spPr>
          <a:xfrm>
            <a:off x="1306639" y="2087320"/>
            <a:ext cx="5173586" cy="3785652"/>
          </a:xfrm>
          <a:prstGeom prst="rect">
            <a:avLst/>
          </a:prstGeom>
          <a:noFill/>
        </p:spPr>
        <p:txBody>
          <a:bodyPr wrap="square">
            <a:spAutoFit/>
          </a:bodyPr>
          <a:lstStyle/>
          <a:p>
            <a:pPr rtl="0">
              <a:spcBef>
                <a:spcPts val="0"/>
              </a:spcBef>
              <a:spcAft>
                <a:spcPts val="0"/>
              </a:spcAft>
            </a:pPr>
            <a:r>
              <a:rPr lang="fr-FR" sz="2400" u="none" strike="noStrike" dirty="0">
                <a:solidFill>
                  <a:srgbClr val="294D9D"/>
                </a:solidFill>
                <a:effectLst/>
                <a:latin typeface="Calibri" panose="020F0502020204030204" pitchFamily="34" charset="0"/>
              </a:rPr>
              <a:t>Le maçon a plus d'un tour dans sa bétonnière ! Il réalise toutes les structures porteuses qui garantissent la solidité des bâtiments (planchers, colonnes, poutres...) et, bien entendu, les murs ! Il peut aussi intervenir</a:t>
            </a:r>
          </a:p>
          <a:p>
            <a:pPr rtl="0">
              <a:spcBef>
                <a:spcPts val="0"/>
              </a:spcBef>
              <a:spcAft>
                <a:spcPts val="0"/>
              </a:spcAft>
            </a:pPr>
            <a:r>
              <a:rPr lang="fr-FR" sz="2400" u="none" strike="noStrike" dirty="0">
                <a:solidFill>
                  <a:srgbClr val="294D9D"/>
                </a:solidFill>
                <a:effectLst/>
                <a:latin typeface="Calibri" panose="020F0502020204030204" pitchFamily="34" charset="0"/>
              </a:rPr>
              <a:t>en rénovation de bâti ancien. Il diagnostique les désordres et propose alors des solutions techniques et des matériaux compatibles.</a:t>
            </a:r>
          </a:p>
        </p:txBody>
      </p:sp>
      <p:pic>
        <p:nvPicPr>
          <p:cNvPr id="4" name="Image 3" descr="Une image contenant personne, préparation, cuisinant, gril&#10;&#10;Description générée automatiquement">
            <a:extLst>
              <a:ext uri="{FF2B5EF4-FFF2-40B4-BE49-F238E27FC236}">
                <a16:creationId xmlns:a16="http://schemas.microsoft.com/office/drawing/2014/main" id="{83334AC1-E3FC-D840-A224-9D4D35F877B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descr="Une image contenant Police, capture d’écran, texte, Graphique&#10;&#10;Description générée automatiquement">
            <a:extLst>
              <a:ext uri="{FF2B5EF4-FFF2-40B4-BE49-F238E27FC236}">
                <a16:creationId xmlns:a16="http://schemas.microsoft.com/office/drawing/2014/main" id="{693B17FC-C94B-0AEE-39DB-8A02F58BA2B9}"/>
              </a:ext>
            </a:extLst>
          </p:cNvPr>
          <p:cNvPicPr>
            <a:picLocks noChangeAspect="1"/>
          </p:cNvPicPr>
          <p:nvPr/>
        </p:nvPicPr>
        <p:blipFill>
          <a:blip r:embed="rId6"/>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29416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A59FB-A397-DF0F-7464-609AC0D253B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40BE4ED1-EE45-87C9-739E-54A9F3FEEF8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F93BE0F-B701-7B98-670A-210320F510F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FFA862E5-BA63-9363-C598-F15C3A4F93F1}"/>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pic>
        <p:nvPicPr>
          <p:cNvPr id="5" name="Image 4">
            <a:extLst>
              <a:ext uri="{FF2B5EF4-FFF2-40B4-BE49-F238E27FC236}">
                <a16:creationId xmlns:a16="http://schemas.microsoft.com/office/drawing/2014/main" id="{0D2CD3AA-EA75-4853-317F-7C3EFAE3ACC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6" name="Image 5">
            <a:extLst>
              <a:ext uri="{FF2B5EF4-FFF2-40B4-BE49-F238E27FC236}">
                <a16:creationId xmlns:a16="http://schemas.microsoft.com/office/drawing/2014/main" id="{EEF6DF46-89D1-8397-8CCC-B5B3DCE28FE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7" name="Image 6">
            <a:extLst>
              <a:ext uri="{FF2B5EF4-FFF2-40B4-BE49-F238E27FC236}">
                <a16:creationId xmlns:a16="http://schemas.microsoft.com/office/drawing/2014/main" id="{33C2EC5D-E686-F8B0-E831-4A9C303371A7}"/>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8" name="ZoneTexte 7">
            <a:extLst>
              <a:ext uri="{FF2B5EF4-FFF2-40B4-BE49-F238E27FC236}">
                <a16:creationId xmlns:a16="http://schemas.microsoft.com/office/drawing/2014/main" id="{8F445764-F1D3-BF9D-A039-8581154EF165}"/>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sp>
        <p:nvSpPr>
          <p:cNvPr id="9" name="ZoneTexte 8">
            <a:extLst>
              <a:ext uri="{FF2B5EF4-FFF2-40B4-BE49-F238E27FC236}">
                <a16:creationId xmlns:a16="http://schemas.microsoft.com/office/drawing/2014/main" id="{53887D3D-234A-B45D-EC86-4383308F6190}"/>
              </a:ext>
            </a:extLst>
          </p:cNvPr>
          <p:cNvSpPr txBox="1"/>
          <p:nvPr/>
        </p:nvSpPr>
        <p:spPr>
          <a:xfrm>
            <a:off x="2073493"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1" name="ZoneTexte 10">
            <a:extLst>
              <a:ext uri="{FF2B5EF4-FFF2-40B4-BE49-F238E27FC236}">
                <a16:creationId xmlns:a16="http://schemas.microsoft.com/office/drawing/2014/main" id="{67EEC5DD-2206-AFB1-D5F8-7F68909B3918}"/>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3" name="Image 12">
            <a:extLst>
              <a:ext uri="{FF2B5EF4-FFF2-40B4-BE49-F238E27FC236}">
                <a16:creationId xmlns:a16="http://schemas.microsoft.com/office/drawing/2014/main" id="{46C48ABA-A774-11AE-D213-6199253FE10E}"/>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74315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CF2AD-DD32-BB13-EFF9-CA700AA20286}"/>
            </a:ext>
          </a:extLst>
        </p:cNvPr>
        <p:cNvGrpSpPr/>
        <p:nvPr/>
      </p:nvGrpSpPr>
      <p:grpSpPr>
        <a:xfrm>
          <a:off x="0" y="0"/>
          <a:ext cx="0" cy="0"/>
          <a:chOff x="0" y="0"/>
          <a:chExt cx="0" cy="0"/>
        </a:xfrm>
      </p:grpSpPr>
      <p:pic>
        <p:nvPicPr>
          <p:cNvPr id="9" name="Image 8" descr="Une image contenant neige, hiver, maison, capture d’écran&#10;&#10;Description générée automatiquement">
            <a:extLst>
              <a:ext uri="{FF2B5EF4-FFF2-40B4-BE49-F238E27FC236}">
                <a16:creationId xmlns:a16="http://schemas.microsoft.com/office/drawing/2014/main" id="{6CFFC528-E869-D112-5C42-62ED8FB75AB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F9D5D92-7682-7082-D54C-7D30B5A3AC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A75C60AE-FE91-D2A0-5F80-E80D9BAAF2DA}"/>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5" name="ZoneTexte 4">
            <a:extLst>
              <a:ext uri="{FF2B5EF4-FFF2-40B4-BE49-F238E27FC236}">
                <a16:creationId xmlns:a16="http://schemas.microsoft.com/office/drawing/2014/main" id="{5B2EBDE0-4A25-E764-56C2-6142A1B35ADC}"/>
              </a:ext>
            </a:extLst>
          </p:cNvPr>
          <p:cNvSpPr txBox="1"/>
          <p:nvPr/>
        </p:nvSpPr>
        <p:spPr>
          <a:xfrm>
            <a:off x="2038085" y="2962844"/>
            <a:ext cx="9082137"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construire et entretenir les réseaux qui distribuent l'eau potable, </a:t>
            </a:r>
          </a:p>
          <a:p>
            <a:r>
              <a:rPr lang="fr-FR" sz="2400" dirty="0">
                <a:solidFill>
                  <a:srgbClr val="294D9D"/>
                </a:solidFill>
                <a:latin typeface="Calibri" panose="020F0502020204030204" pitchFamily="34" charset="0"/>
                <a:ea typeface="Roboto Medium" panose="02000000000000000000" pitchFamily="2" charset="0"/>
              </a:rPr>
              <a:t>les eaux usées, les eaux pluviales et le gaz.</a:t>
            </a:r>
          </a:p>
        </p:txBody>
      </p:sp>
      <p:pic>
        <p:nvPicPr>
          <p:cNvPr id="6" name="Image 5">
            <a:extLst>
              <a:ext uri="{FF2B5EF4-FFF2-40B4-BE49-F238E27FC236}">
                <a16:creationId xmlns:a16="http://schemas.microsoft.com/office/drawing/2014/main" id="{C36B93D6-E675-B94D-3960-885BA48BC0A2}"/>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2" name="Image 11">
            <a:extLst>
              <a:ext uri="{FF2B5EF4-FFF2-40B4-BE49-F238E27FC236}">
                <a16:creationId xmlns:a16="http://schemas.microsoft.com/office/drawing/2014/main" id="{00EF29A6-51A0-9D94-78E1-FE52CDA8E82F}"/>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7" name="ZoneTexte 16">
            <a:extLst>
              <a:ext uri="{FF2B5EF4-FFF2-40B4-BE49-F238E27FC236}">
                <a16:creationId xmlns:a16="http://schemas.microsoft.com/office/drawing/2014/main" id="{6D38F429-AFA6-8C86-2E9E-95B9B6E6CF61}"/>
              </a:ext>
            </a:extLst>
          </p:cNvPr>
          <p:cNvSpPr txBox="1"/>
          <p:nvPr/>
        </p:nvSpPr>
        <p:spPr>
          <a:xfrm>
            <a:off x="2064256" y="4259828"/>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réseaux sociaux sur les portables des clients.</a:t>
            </a:r>
          </a:p>
        </p:txBody>
      </p:sp>
      <p:sp>
        <p:nvSpPr>
          <p:cNvPr id="18" name="ZoneTexte 17">
            <a:extLst>
              <a:ext uri="{FF2B5EF4-FFF2-40B4-BE49-F238E27FC236}">
                <a16:creationId xmlns:a16="http://schemas.microsoft.com/office/drawing/2014/main" id="{C168FFCE-816C-1AEB-06BA-36BDD9401A92}"/>
              </a:ext>
            </a:extLst>
          </p:cNvPr>
          <p:cNvSpPr txBox="1"/>
          <p:nvPr/>
        </p:nvSpPr>
        <p:spPr>
          <a:xfrm>
            <a:off x="2038085" y="5157025"/>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installer des arrivées et des lieux d'eau dans un bâtiment : lavabos, robinets, douches... </a:t>
            </a:r>
          </a:p>
        </p:txBody>
      </p:sp>
      <p:pic>
        <p:nvPicPr>
          <p:cNvPr id="10" name="Image 9">
            <a:extLst>
              <a:ext uri="{FF2B5EF4-FFF2-40B4-BE49-F238E27FC236}">
                <a16:creationId xmlns:a16="http://schemas.microsoft.com/office/drawing/2014/main" id="{1BCA1D71-22A4-72BA-2BBD-7982D09E868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7" name="ZoneTexte 6">
            <a:extLst>
              <a:ext uri="{FF2B5EF4-FFF2-40B4-BE49-F238E27FC236}">
                <a16:creationId xmlns:a16="http://schemas.microsoft.com/office/drawing/2014/main" id="{F5A7D4E8-E8DF-033C-EF9B-66C5E18C8FD0}"/>
              </a:ext>
            </a:extLst>
          </p:cNvPr>
          <p:cNvSpPr txBox="1"/>
          <p:nvPr/>
        </p:nvSpPr>
        <p:spPr>
          <a:xfrm>
            <a:off x="0" y="1443850"/>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 SPÉCIALITÉ DU CONSTRUCTEUR </a:t>
            </a:r>
          </a:p>
          <a:p>
            <a:pPr algn="ctr"/>
            <a:r>
              <a:rPr lang="fr-FR" sz="3200" b="1" dirty="0">
                <a:solidFill>
                  <a:schemeClr val="bg1"/>
                </a:solidFill>
                <a:latin typeface="Calibri" panose="020F0502020204030204" pitchFamily="34" charset="0"/>
                <a:ea typeface="Roboto" panose="02000000000000000000" pitchFamily="2" charset="0"/>
              </a:rPr>
              <a:t>DE RÉSEAUX DE CANALISATIONS, C'EST DE : </a:t>
            </a:r>
          </a:p>
        </p:txBody>
      </p:sp>
    </p:spTree>
    <p:extLst>
      <p:ext uri="{BB962C8B-B14F-4D97-AF65-F5344CB8AC3E}">
        <p14:creationId xmlns:p14="http://schemas.microsoft.com/office/powerpoint/2010/main" val="996701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FCBC5-4972-06E7-FAE9-6B58A24667C3}"/>
            </a:ext>
          </a:extLst>
        </p:cNvPr>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D27B172B-0C39-EA26-2880-91605421DBC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70AE90E-EA8E-90A1-8ED6-6D4E6A4C2C6B}"/>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D17D7002-F34D-EBEE-05E7-EAA6A2E1E50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5C6372F3-9BAE-A564-F7F9-4FDF0DF1E2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524E9002-EDCF-F2EB-434A-BDFEE4E866EC}"/>
              </a:ext>
            </a:extLst>
          </p:cNvPr>
          <p:cNvSpPr txBox="1"/>
          <p:nvPr/>
        </p:nvSpPr>
        <p:spPr>
          <a:xfrm>
            <a:off x="1311302" y="1902654"/>
            <a:ext cx="516993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ça, il a les bons tuyaux ! C’est lui </a:t>
            </a:r>
          </a:p>
          <a:p>
            <a:r>
              <a:rPr lang="fr-FR" sz="2400" dirty="0">
                <a:solidFill>
                  <a:srgbClr val="294D9D"/>
                </a:solidFill>
                <a:latin typeface="Calibri" panose="020F0502020204030204" pitchFamily="34" charset="0"/>
                <a:ea typeface="Roboto Medium" panose="02000000000000000000" pitchFamily="2" charset="0"/>
              </a:rPr>
              <a:t>qui pose, raccorde et entretient les réseaux de canalisations qui distribuent l'eau potable, les eaux usées, les eaux pluviales et le gaz. </a:t>
            </a:r>
          </a:p>
          <a:p>
            <a:r>
              <a:rPr lang="fr-FR" sz="2400" dirty="0">
                <a:solidFill>
                  <a:srgbClr val="294D9D"/>
                </a:solidFill>
                <a:latin typeface="Calibri" panose="020F0502020204030204" pitchFamily="34" charset="0"/>
                <a:ea typeface="Roboto Medium" panose="02000000000000000000" pitchFamily="2" charset="0"/>
              </a:rPr>
              <a:t>Il utilise des méthodes traditionnelles comme la pose en tranchée ou la soudure pour relier deux</a:t>
            </a:r>
          </a:p>
          <a:p>
            <a:r>
              <a:rPr lang="fr-FR" sz="2400" dirty="0">
                <a:solidFill>
                  <a:srgbClr val="294D9D"/>
                </a:solidFill>
                <a:latin typeface="Calibri" panose="020F0502020204030204" pitchFamily="34" charset="0"/>
                <a:ea typeface="Roboto Medium" panose="02000000000000000000" pitchFamily="2" charset="0"/>
              </a:rPr>
              <a:t>canalisations... mais aussi des méthodes modernes, comme les micro-tunneliers ou le forage téléguidé.</a:t>
            </a:r>
          </a:p>
        </p:txBody>
      </p:sp>
      <p:pic>
        <p:nvPicPr>
          <p:cNvPr id="10" name="Image 9" descr="Une image contenant Police, capture d’écran, texte, Graphique&#10;&#10;Description générée automatiquement">
            <a:extLst>
              <a:ext uri="{FF2B5EF4-FFF2-40B4-BE49-F238E27FC236}">
                <a16:creationId xmlns:a16="http://schemas.microsoft.com/office/drawing/2014/main" id="{12152C9F-DD78-1E0D-74B8-E659610E59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4579712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8566D-947E-29BE-4526-067881E3746E}"/>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DAB621C1-07AA-8BDF-60B3-7AAF5D58712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12778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4B19C-E02F-895A-CE05-6E106CFA292E}"/>
            </a:ext>
          </a:extLst>
        </p:cNvPr>
        <p:cNvGrpSpPr/>
        <p:nvPr/>
      </p:nvGrpSpPr>
      <p:grpSpPr>
        <a:xfrm>
          <a:off x="0" y="0"/>
          <a:ext cx="0" cy="0"/>
          <a:chOff x="0" y="0"/>
          <a:chExt cx="0" cy="0"/>
        </a:xfrm>
      </p:grpSpPr>
      <p:pic>
        <p:nvPicPr>
          <p:cNvPr id="6" name="Image 5" descr="Une image contenant neige, bâtiment, hiver, plein air&#10;&#10;Description générée automatiquement">
            <a:extLst>
              <a:ext uri="{FF2B5EF4-FFF2-40B4-BE49-F238E27FC236}">
                <a16:creationId xmlns:a16="http://schemas.microsoft.com/office/drawing/2014/main" id="{F2AC91FC-7475-491A-0354-7832907B2A0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60390D6-5679-497C-4B4A-402A2A88FB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67BDE709-EED6-0B94-C63F-FA05D1DC2F6D}"/>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L'ÉTANCHEUR PROTÈGE LES BÂTIMENTS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DU FROID, DU CHAUD ET DE L'EAU. </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07FDA7C2-774A-5842-07D2-8A6B5B2C0475}"/>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8536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A841-49A1-5E7A-DAB0-2F5D2A729E61}"/>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191F714A-6316-3A59-8916-9F1595F0063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97F6704-CDE6-FF1B-519B-A263F685C1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6E16979-646E-B6A9-3B7F-87C1AC65B593}"/>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6BB7C949-B8EE-6505-829C-30100D20EAA0}"/>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932B3DBF-F5BD-F602-F903-F386D339727A}"/>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3" name="ZoneTexte 12">
            <a:extLst>
              <a:ext uri="{FF2B5EF4-FFF2-40B4-BE49-F238E27FC236}">
                <a16:creationId xmlns:a16="http://schemas.microsoft.com/office/drawing/2014/main" id="{45ACA68A-9E9F-E133-5726-294BBEFE81B8}"/>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
        <p:nvSpPr>
          <p:cNvPr id="14" name="ZoneTexte 13">
            <a:extLst>
              <a:ext uri="{FF2B5EF4-FFF2-40B4-BE49-F238E27FC236}">
                <a16:creationId xmlns:a16="http://schemas.microsoft.com/office/drawing/2014/main" id="{C4F5142A-CA31-EE0F-6F67-0DBC23467D79}"/>
              </a:ext>
            </a:extLst>
          </p:cNvPr>
          <p:cNvSpPr txBox="1"/>
          <p:nvPr/>
        </p:nvSpPr>
        <p:spPr>
          <a:xfrm>
            <a:off x="6959849"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90F8725F-EFA0-E00F-A5BB-B2E286F2B869}"/>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907798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5A40-ACA0-F9F0-21E5-B1AE13C9E14F}"/>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AFD37B45-9976-7AE2-3F6C-688AEE97E55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F9DB481-6B12-CFC6-A01A-C64BC5C699B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0" name="Image 19" descr="Une image contenant capture d’écran, texte, Police, Rectangle&#10;&#10;Description générée automatiquement">
            <a:extLst>
              <a:ext uri="{FF2B5EF4-FFF2-40B4-BE49-F238E27FC236}">
                <a16:creationId xmlns:a16="http://schemas.microsoft.com/office/drawing/2014/main" id="{EADF4749-EBE2-A9E3-911D-18C42C1CB6C9}"/>
              </a:ext>
            </a:extLst>
          </p:cNvPr>
          <p:cNvPicPr>
            <a:picLocks noChangeAspect="1"/>
          </p:cNvPicPr>
          <p:nvPr/>
        </p:nvPicPr>
        <p:blipFill>
          <a:blip r:embed="rId5"/>
          <a:stretch>
            <a:fillRect/>
          </a:stretch>
        </p:blipFill>
        <p:spPr>
          <a:xfrm>
            <a:off x="808960" y="3072968"/>
            <a:ext cx="4600992" cy="3330000"/>
          </a:xfrm>
          <a:prstGeom prst="rect">
            <a:avLst/>
          </a:prstGeom>
        </p:spPr>
      </p:pic>
      <p:pic>
        <p:nvPicPr>
          <p:cNvPr id="22" name="Image 21" descr="Une image contenant capture d’écran, texte, Police, Rectangle&#10;&#10;Description générée automatiquement">
            <a:extLst>
              <a:ext uri="{FF2B5EF4-FFF2-40B4-BE49-F238E27FC236}">
                <a16:creationId xmlns:a16="http://schemas.microsoft.com/office/drawing/2014/main" id="{AC686694-3320-CAF4-67DA-35ECD953D23F}"/>
              </a:ext>
            </a:extLst>
          </p:cNvPr>
          <p:cNvPicPr>
            <a:picLocks noChangeAspect="1"/>
          </p:cNvPicPr>
          <p:nvPr/>
        </p:nvPicPr>
        <p:blipFill>
          <a:blip r:embed="rId6"/>
          <a:stretch>
            <a:fillRect/>
          </a:stretch>
        </p:blipFill>
        <p:spPr>
          <a:xfrm>
            <a:off x="6789231" y="3072968"/>
            <a:ext cx="4593808" cy="3327400"/>
          </a:xfrm>
          <a:prstGeom prst="rect">
            <a:avLst/>
          </a:prstGeom>
        </p:spPr>
      </p:pic>
      <p:sp>
        <p:nvSpPr>
          <p:cNvPr id="23" name="ZoneTexte 22">
            <a:extLst>
              <a:ext uri="{FF2B5EF4-FFF2-40B4-BE49-F238E27FC236}">
                <a16:creationId xmlns:a16="http://schemas.microsoft.com/office/drawing/2014/main" id="{C1D1E1F8-A126-1E6B-097E-B54C6E393713}"/>
              </a:ext>
            </a:extLst>
          </p:cNvPr>
          <p:cNvSpPr txBox="1"/>
          <p:nvPr/>
        </p:nvSpPr>
        <p:spPr>
          <a:xfrm>
            <a:off x="6965235" y="446647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les protège uniquement </a:t>
            </a:r>
          </a:p>
          <a:p>
            <a:pPr algn="ctr"/>
            <a:r>
              <a:rPr lang="fr-FR" sz="2400" dirty="0">
                <a:solidFill>
                  <a:srgbClr val="294D9D"/>
                </a:solidFill>
                <a:latin typeface="Calibri" panose="020F0502020204030204" pitchFamily="34" charset="0"/>
                <a:ea typeface="Roboto Medium" panose="02000000000000000000" pitchFamily="2" charset="0"/>
              </a:rPr>
              <a:t>du feu.</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C1542EB9-994B-69BA-A3BF-4F00EA5DAD5F}"/>
              </a:ext>
            </a:extLst>
          </p:cNvPr>
          <p:cNvPicPr>
            <a:picLocks noChangeAspect="1"/>
          </p:cNvPicPr>
          <p:nvPr/>
        </p:nvPicPr>
        <p:blipFill>
          <a:blip r:embed="rId7"/>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DDAEE28A-7D48-1E5A-8E67-1290D07B5E0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L'ÉTANCHEUR PROTÈGE LES BÂTIMENTS</a:t>
            </a:r>
          </a:p>
          <a:p>
            <a:pPr algn="ctr"/>
            <a:r>
              <a:rPr lang="fr-FR" sz="3200" b="1" dirty="0">
                <a:solidFill>
                  <a:schemeClr val="bg1"/>
                </a:solidFill>
                <a:latin typeface="Calibri" panose="020F0502020204030204" pitchFamily="34" charset="0"/>
                <a:ea typeface="Roboto" panose="02000000000000000000" pitchFamily="2" charset="0"/>
              </a:rPr>
              <a:t> DU FROID, DU CHAUD ET DE L'EAU.</a:t>
            </a:r>
          </a:p>
        </p:txBody>
      </p:sp>
      <p:sp>
        <p:nvSpPr>
          <p:cNvPr id="6" name="ZoneTexte 5">
            <a:extLst>
              <a:ext uri="{FF2B5EF4-FFF2-40B4-BE49-F238E27FC236}">
                <a16:creationId xmlns:a16="http://schemas.microsoft.com/office/drawing/2014/main" id="{EF076493-15F9-4CA1-CA32-730D67A7BCC9}"/>
              </a:ext>
            </a:extLst>
          </p:cNvPr>
          <p:cNvSpPr txBox="1"/>
          <p:nvPr/>
        </p:nvSpPr>
        <p:spPr>
          <a:xfrm>
            <a:off x="880945" y="4281812"/>
            <a:ext cx="4457021" cy="1200329"/>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En plus de mettre les bâtiments </a:t>
            </a:r>
          </a:p>
          <a:p>
            <a:pPr algn="ctr"/>
            <a:r>
              <a:rPr lang="fr-FR" sz="2400" dirty="0">
                <a:solidFill>
                  <a:srgbClr val="294D9D"/>
                </a:solidFill>
                <a:latin typeface="Calibri" panose="020F0502020204030204" pitchFamily="34" charset="0"/>
                <a:ea typeface="Roboto Medium" panose="02000000000000000000" pitchFamily="2" charset="0"/>
              </a:rPr>
              <a:t>« hors d'eau », il peut aussi réaliser l'isolation thermique. </a:t>
            </a:r>
          </a:p>
        </p:txBody>
      </p:sp>
    </p:spTree>
    <p:extLst>
      <p:ext uri="{BB962C8B-B14F-4D97-AF65-F5344CB8AC3E}">
        <p14:creationId xmlns:p14="http://schemas.microsoft.com/office/powerpoint/2010/main" val="1154310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2101C-CCE0-E181-B1BC-1B660FC0F194}"/>
            </a:ext>
          </a:extLst>
        </p:cNvPr>
        <p:cNvGrpSpPr/>
        <p:nvPr/>
      </p:nvGrpSpPr>
      <p:grpSpPr>
        <a:xfrm>
          <a:off x="0" y="0"/>
          <a:ext cx="0" cy="0"/>
          <a:chOff x="0" y="0"/>
          <a:chExt cx="0" cy="0"/>
        </a:xfrm>
      </p:grpSpPr>
      <p:pic>
        <p:nvPicPr>
          <p:cNvPr id="8" name="Image 7" descr="Une image contenant neige, bâtiment, hiver, plein air&#10;&#10;Description générée automatiquement">
            <a:extLst>
              <a:ext uri="{FF2B5EF4-FFF2-40B4-BE49-F238E27FC236}">
                <a16:creationId xmlns:a16="http://schemas.microsoft.com/office/drawing/2014/main" id="{FBEC123C-8B4D-DEC0-8210-BEA7CE7CFF1D}"/>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E955955-0648-B27C-F193-8310E3A6B13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02E712B3-6A7D-9403-7A36-02410FF2B9E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445777A1-219A-DD37-182A-C4E1E91E6B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D51BD3E2-3A7D-B414-E4BA-15D0D122C9BF}"/>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Être étancheur, c'est réaliser</a:t>
            </a:r>
          </a:p>
          <a:p>
            <a:r>
              <a:rPr lang="fr-FR" sz="2400" dirty="0">
                <a:solidFill>
                  <a:srgbClr val="294D9D"/>
                </a:solidFill>
                <a:latin typeface="Calibri" panose="020F0502020204030204" pitchFamily="34" charset="0"/>
                <a:ea typeface="Roboto Medium" panose="02000000000000000000" pitchFamily="2" charset="0"/>
              </a:rPr>
              <a:t>l'isolation extérieure d’une</a:t>
            </a:r>
          </a:p>
          <a:p>
            <a:r>
              <a:rPr lang="fr-FR" sz="2400" dirty="0">
                <a:solidFill>
                  <a:srgbClr val="294D9D"/>
                </a:solidFill>
                <a:latin typeface="Calibri" panose="020F0502020204030204" pitchFamily="34" charset="0"/>
                <a:ea typeface="Roboto Medium" panose="02000000000000000000" pitchFamily="2" charset="0"/>
              </a:rPr>
              <a:t>construction, afin de la maintenir au sec et à bonne température ! Selon le matériau utilisé, il étend, coule ou fixe des revêtements, des isolants et </a:t>
            </a:r>
          </a:p>
          <a:p>
            <a:r>
              <a:rPr lang="fr-FR" sz="2400" dirty="0">
                <a:solidFill>
                  <a:srgbClr val="294D9D"/>
                </a:solidFill>
                <a:latin typeface="Calibri" panose="020F0502020204030204" pitchFamily="34" charset="0"/>
                <a:ea typeface="Roboto Medium" panose="02000000000000000000" pitchFamily="2" charset="0"/>
              </a:rPr>
              <a:t>des protections diverses (métal, gravillons, végétaux...). </a:t>
            </a:r>
          </a:p>
        </p:txBody>
      </p:sp>
      <p:pic>
        <p:nvPicPr>
          <p:cNvPr id="5" name="Image 4" descr="Une image contenant Police, capture d’écran, texte, Graphique&#10;&#10;Description générée automatiquement">
            <a:extLst>
              <a:ext uri="{FF2B5EF4-FFF2-40B4-BE49-F238E27FC236}">
                <a16:creationId xmlns:a16="http://schemas.microsoft.com/office/drawing/2014/main" id="{E8C2DCA4-BA77-AC3E-F58E-3996B69E90D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7181727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7385-062A-FE7F-7A92-93F6C1C01BED}"/>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913B74B-13DE-CA3E-06FC-C202F0A7E879}"/>
              </a:ext>
            </a:extLst>
          </p:cNvPr>
          <p:cNvPicPr>
            <a:picLocks noChangeAspect="1"/>
          </p:cNvPicPr>
          <p:nvPr/>
        </p:nvPicPr>
        <p:blipFill>
          <a:blip r:embed="rId3"/>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CAEE72D-DD08-FBAD-FCD0-0DA6E900A0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2D25BC2C-13D0-C8FC-08C9-A95C0D4A0115}"/>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TAILLEUR DE PIERRE </a:t>
            </a:r>
          </a:p>
          <a:p>
            <a:pPr algn="ctr"/>
            <a:r>
              <a:rPr lang="fr-FR" sz="5400" b="1" dirty="0">
                <a:solidFill>
                  <a:schemeClr val="bg1"/>
                </a:solidFill>
                <a:latin typeface="Calibri" panose="020F0502020204030204" pitchFamily="34" charset="0"/>
                <a:ea typeface="Roboto" panose="02000000000000000000" pitchFamily="2" charset="0"/>
              </a:rPr>
              <a:t>EST PRÉSENT... </a:t>
            </a:r>
          </a:p>
        </p:txBody>
      </p:sp>
      <p:pic>
        <p:nvPicPr>
          <p:cNvPr id="7" name="Image 6">
            <a:extLst>
              <a:ext uri="{FF2B5EF4-FFF2-40B4-BE49-F238E27FC236}">
                <a16:creationId xmlns:a16="http://schemas.microsoft.com/office/drawing/2014/main" id="{D8A92CFA-D4AF-CE79-189E-A922504A0F4C}"/>
              </a:ext>
            </a:extLst>
          </p:cNvPr>
          <p:cNvPicPr>
            <a:picLocks noChangeAspect="1"/>
          </p:cNvPicPr>
          <p:nvPr/>
        </p:nvPicPr>
        <p:blipFill>
          <a:blip r:embed="rId5"/>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84466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08A00-C429-C4F1-3411-CB84264A48A5}"/>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E24E21CA-42F5-F58F-31B9-395190C19369}"/>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84941F6B-3CE5-D7B0-855B-F6C6323B7D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A16BA798-3666-8ECC-596A-20F736BAC877}"/>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pic>
        <p:nvPicPr>
          <p:cNvPr id="5" name="Image 4">
            <a:extLst>
              <a:ext uri="{FF2B5EF4-FFF2-40B4-BE49-F238E27FC236}">
                <a16:creationId xmlns:a16="http://schemas.microsoft.com/office/drawing/2014/main" id="{3E33EED3-6749-516F-9D3A-BF66FAEDDA09}"/>
              </a:ext>
            </a:extLst>
          </p:cNvPr>
          <p:cNvPicPr>
            <a:picLocks noChangeAspect="1"/>
          </p:cNvPicPr>
          <p:nvPr/>
        </p:nvPicPr>
        <p:blipFill>
          <a:blip r:embed="rId5"/>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6032CDCF-4993-DE00-CDF8-677528CF1535}"/>
              </a:ext>
            </a:extLst>
          </p:cNvPr>
          <p:cNvPicPr>
            <a:picLocks noChangeAspect="1"/>
          </p:cNvPicPr>
          <p:nvPr/>
        </p:nvPicPr>
        <p:blipFill>
          <a:blip r:embed="rId6"/>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1BEE783F-5E98-3418-CDE1-7C5BDF1DB5D0}"/>
              </a:ext>
            </a:extLst>
          </p:cNvPr>
          <p:cNvPicPr>
            <a:picLocks noChangeAspect="1"/>
          </p:cNvPicPr>
          <p:nvPr/>
        </p:nvPicPr>
        <p:blipFill>
          <a:blip r:embed="rId7"/>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5F2CD6C0-05B6-5BCC-8EE1-5BED184DD986}"/>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4" name="ZoneTexte 13">
            <a:extLst>
              <a:ext uri="{FF2B5EF4-FFF2-40B4-BE49-F238E27FC236}">
                <a16:creationId xmlns:a16="http://schemas.microsoft.com/office/drawing/2014/main" id="{B6CEF5E4-00FD-7FFC-F9D9-6C5D48474DF9}"/>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sp>
        <p:nvSpPr>
          <p:cNvPr id="15" name="ZoneTexte 14">
            <a:extLst>
              <a:ext uri="{FF2B5EF4-FFF2-40B4-BE49-F238E27FC236}">
                <a16:creationId xmlns:a16="http://schemas.microsoft.com/office/drawing/2014/main" id="{D1D998D0-F639-B88C-A952-11DF495B8604}"/>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pic>
        <p:nvPicPr>
          <p:cNvPr id="9" name="Image 8">
            <a:extLst>
              <a:ext uri="{FF2B5EF4-FFF2-40B4-BE49-F238E27FC236}">
                <a16:creationId xmlns:a16="http://schemas.microsoft.com/office/drawing/2014/main" id="{92C47361-0CB9-7793-38E3-04F2D26AF4DA}"/>
              </a:ext>
            </a:extLst>
          </p:cNvPr>
          <p:cNvPicPr>
            <a:picLocks noChangeAspect="1"/>
          </p:cNvPicPr>
          <p:nvPr/>
        </p:nvPicPr>
        <p:blipFill>
          <a:blip r:embed="rId8"/>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431940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E5934-DAC2-EA01-58D7-0E4DD611223F}"/>
            </a:ext>
          </a:extLst>
        </p:cNvPr>
        <p:cNvGrpSpPr/>
        <p:nvPr/>
      </p:nvGrpSpPr>
      <p:grpSpPr>
        <a:xfrm>
          <a:off x="0" y="0"/>
          <a:ext cx="0" cy="0"/>
          <a:chOff x="0" y="0"/>
          <a:chExt cx="0" cy="0"/>
        </a:xfrm>
      </p:grpSpPr>
      <p:pic>
        <p:nvPicPr>
          <p:cNvPr id="6" name="Image 5" descr="Une image contenant neige, maison, capture d’écran, hiver&#10;&#10;Description générée automatiquement">
            <a:extLst>
              <a:ext uri="{FF2B5EF4-FFF2-40B4-BE49-F238E27FC236}">
                <a16:creationId xmlns:a16="http://schemas.microsoft.com/office/drawing/2014/main" id="{F2E38EBC-C4E8-5185-DEC6-868C602739E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B23E5452-00A6-A6C1-2CCC-1832F35EC23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descr="Une image contenant texte, Police, capture d’écran, Graphique&#10;&#10;Description générée automatiquement">
            <a:extLst>
              <a:ext uri="{FF2B5EF4-FFF2-40B4-BE49-F238E27FC236}">
                <a16:creationId xmlns:a16="http://schemas.microsoft.com/office/drawing/2014/main" id="{E0ECB562-4CB7-C5D3-9EC0-04D0D37EBDB6}"/>
              </a:ext>
            </a:extLst>
          </p:cNvPr>
          <p:cNvPicPr>
            <a:picLocks noChangeAspect="1"/>
          </p:cNvPicPr>
          <p:nvPr/>
        </p:nvPicPr>
        <p:blipFill>
          <a:blip r:embed="rId4"/>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2765E9E9-FEF8-2077-F142-0F0DE2DA6635}"/>
              </a:ext>
            </a:extLst>
          </p:cNvPr>
          <p:cNvSpPr txBox="1"/>
          <p:nvPr/>
        </p:nvSpPr>
        <p:spPr>
          <a:xfrm>
            <a:off x="0" y="2136338"/>
            <a:ext cx="12191999" cy="2585323"/>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LAQUELLE DE CES MISSIONS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NE FAIT PAS PARTIE </a:t>
            </a:r>
          </a:p>
          <a:p>
            <a:pPr algn="ctr"/>
            <a:r>
              <a:rPr lang="fr-FR" sz="5400" b="1" dirty="0">
                <a:solidFill>
                  <a:schemeClr val="bg1"/>
                </a:solidFill>
                <a:latin typeface="Calibri" panose="020F0502020204030204" pitchFamily="34" charset="0"/>
                <a:ea typeface="Roboto" panose="02000000000000000000" pitchFamily="2" charset="0"/>
              </a:rPr>
              <a:t>DU MÉTIER DE COUVREUR ?</a:t>
            </a:r>
          </a:p>
        </p:txBody>
      </p:sp>
    </p:spTree>
    <p:extLst>
      <p:ext uri="{BB962C8B-B14F-4D97-AF65-F5344CB8AC3E}">
        <p14:creationId xmlns:p14="http://schemas.microsoft.com/office/powerpoint/2010/main" val="17641636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EC3B2-AE60-4FE5-DCEB-7E976BE8C00B}"/>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5925EAE1-E6BB-E19E-3330-C596E5D3550B}"/>
              </a:ext>
            </a:extLst>
          </p:cNvPr>
          <p:cNvPicPr>
            <a:picLocks noChangeAspect="1"/>
          </p:cNvPicPr>
          <p:nvPr/>
        </p:nvPicPr>
        <p:blipFill>
          <a:blip r:embed="rId3"/>
          <a:stretch>
            <a:fillRect/>
          </a:stretch>
        </p:blipFill>
        <p:spPr>
          <a:xfrm>
            <a:off x="0" y="0"/>
            <a:ext cx="12192000" cy="6858000"/>
          </a:xfrm>
          <a:prstGeom prst="rect">
            <a:avLst/>
          </a:prstGeom>
        </p:spPr>
      </p:pic>
      <p:pic>
        <p:nvPicPr>
          <p:cNvPr id="4" name="Image 3">
            <a:extLst>
              <a:ext uri="{FF2B5EF4-FFF2-40B4-BE49-F238E27FC236}">
                <a16:creationId xmlns:a16="http://schemas.microsoft.com/office/drawing/2014/main" id="{A5571DEE-2EE0-D523-3D00-5D39B2553EB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3" name="Image 2">
            <a:extLst>
              <a:ext uri="{FF2B5EF4-FFF2-40B4-BE49-F238E27FC236}">
                <a16:creationId xmlns:a16="http://schemas.microsoft.com/office/drawing/2014/main" id="{CBBDE1A9-301F-A902-4DF8-C19E600E82D4}"/>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8" name="Image 7">
            <a:extLst>
              <a:ext uri="{FF2B5EF4-FFF2-40B4-BE49-F238E27FC236}">
                <a16:creationId xmlns:a16="http://schemas.microsoft.com/office/drawing/2014/main" id="{2D94D17F-7CE8-F0DF-B38E-CA0DCDB4B160}"/>
              </a:ext>
            </a:extLst>
          </p:cNvPr>
          <p:cNvPicPr>
            <a:picLocks noChangeAspect="1"/>
          </p:cNvPicPr>
          <p:nvPr/>
        </p:nvPicPr>
        <p:blipFill>
          <a:blip r:embed="rId6"/>
          <a:stretch>
            <a:fillRect/>
          </a:stretch>
        </p:blipFill>
        <p:spPr>
          <a:xfrm>
            <a:off x="1193389" y="2880547"/>
            <a:ext cx="9805218" cy="1003300"/>
          </a:xfrm>
          <a:prstGeom prst="rect">
            <a:avLst/>
          </a:prstGeom>
        </p:spPr>
      </p:pic>
      <p:pic>
        <p:nvPicPr>
          <p:cNvPr id="12" name="Image 11">
            <a:extLst>
              <a:ext uri="{FF2B5EF4-FFF2-40B4-BE49-F238E27FC236}">
                <a16:creationId xmlns:a16="http://schemas.microsoft.com/office/drawing/2014/main" id="{F9A6E566-3FCF-6DA6-FC39-05F96F62023E}"/>
              </a:ext>
            </a:extLst>
          </p:cNvPr>
          <p:cNvPicPr>
            <a:picLocks noChangeAspect="1"/>
          </p:cNvPicPr>
          <p:nvPr/>
        </p:nvPicPr>
        <p:blipFill>
          <a:blip r:embed="rId7"/>
          <a:stretch>
            <a:fillRect/>
          </a:stretch>
        </p:blipFill>
        <p:spPr>
          <a:xfrm>
            <a:off x="1193389" y="4019156"/>
            <a:ext cx="9805219" cy="943012"/>
          </a:xfrm>
          <a:prstGeom prst="rect">
            <a:avLst/>
          </a:prstGeom>
        </p:spPr>
      </p:pic>
      <p:sp>
        <p:nvSpPr>
          <p:cNvPr id="14" name="ZoneTexte 13">
            <a:extLst>
              <a:ext uri="{FF2B5EF4-FFF2-40B4-BE49-F238E27FC236}">
                <a16:creationId xmlns:a16="http://schemas.microsoft.com/office/drawing/2014/main" id="{786DDD69-D63E-0DEE-A9D2-E25A1E4819F4}"/>
              </a:ext>
            </a:extLst>
          </p:cNvPr>
          <p:cNvSpPr txBox="1"/>
          <p:nvPr/>
        </p:nvSpPr>
        <p:spPr>
          <a:xfrm>
            <a:off x="1916474" y="3147510"/>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les chantiers de rénovation du patrimoine. </a:t>
            </a:r>
          </a:p>
        </p:txBody>
      </p:sp>
      <p:sp>
        <p:nvSpPr>
          <p:cNvPr id="15" name="ZoneTexte 14">
            <a:extLst>
              <a:ext uri="{FF2B5EF4-FFF2-40B4-BE49-F238E27FC236}">
                <a16:creationId xmlns:a16="http://schemas.microsoft.com/office/drawing/2014/main" id="{BDDC740B-A912-AB2D-1729-D2DE62AD46A4}"/>
              </a:ext>
            </a:extLst>
          </p:cNvPr>
          <p:cNvSpPr txBox="1"/>
          <p:nvPr/>
        </p:nvSpPr>
        <p:spPr>
          <a:xfrm>
            <a:off x="2008777" y="4259828"/>
            <a:ext cx="8889443"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tailler la barbe de Pierre (et personne d'autre). </a:t>
            </a:r>
          </a:p>
        </p:txBody>
      </p:sp>
      <p:pic>
        <p:nvPicPr>
          <p:cNvPr id="9" name="Image 8">
            <a:extLst>
              <a:ext uri="{FF2B5EF4-FFF2-40B4-BE49-F238E27FC236}">
                <a16:creationId xmlns:a16="http://schemas.microsoft.com/office/drawing/2014/main" id="{7DEEE206-B618-FFAA-DAFF-0B8448E705A2}"/>
              </a:ext>
            </a:extLst>
          </p:cNvPr>
          <p:cNvPicPr>
            <a:picLocks noChangeAspect="1"/>
          </p:cNvPicPr>
          <p:nvPr/>
        </p:nvPicPr>
        <p:blipFill>
          <a:blip r:embed="rId8"/>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8B6890AC-97E7-A318-855C-613B41595CFA}"/>
              </a:ext>
            </a:extLst>
          </p:cNvPr>
          <p:cNvSpPr txBox="1"/>
          <p:nvPr/>
        </p:nvSpPr>
        <p:spPr>
          <a:xfrm>
            <a:off x="1981069" y="5136539"/>
            <a:ext cx="8790402"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plein de chantiers différents : bâtiments en construction, </a:t>
            </a:r>
          </a:p>
          <a:p>
            <a:r>
              <a:rPr lang="fr-FR" sz="2400" dirty="0">
                <a:solidFill>
                  <a:srgbClr val="294D9D"/>
                </a:solidFill>
                <a:latin typeface="Calibri" panose="020F0502020204030204" pitchFamily="34" charset="0"/>
                <a:ea typeface="Roboto Medium" panose="02000000000000000000" pitchFamily="2" charset="0"/>
              </a:rPr>
              <a:t>réparation et entretien, restauration du patrimoine... </a:t>
            </a:r>
          </a:p>
        </p:txBody>
      </p:sp>
      <p:sp>
        <p:nvSpPr>
          <p:cNvPr id="6" name="ZoneTexte 5">
            <a:extLst>
              <a:ext uri="{FF2B5EF4-FFF2-40B4-BE49-F238E27FC236}">
                <a16:creationId xmlns:a16="http://schemas.microsoft.com/office/drawing/2014/main" id="{5677E8A6-C31D-7339-3B00-87B12241A048}"/>
              </a:ext>
            </a:extLst>
          </p:cNvPr>
          <p:cNvSpPr txBox="1"/>
          <p:nvPr/>
        </p:nvSpPr>
        <p:spPr>
          <a:xfrm>
            <a:off x="0" y="1782461"/>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TAILLEUR DE PIERRE EST PRÉSENT...</a:t>
            </a:r>
          </a:p>
        </p:txBody>
      </p:sp>
    </p:spTree>
    <p:extLst>
      <p:ext uri="{BB962C8B-B14F-4D97-AF65-F5344CB8AC3E}">
        <p14:creationId xmlns:p14="http://schemas.microsoft.com/office/powerpoint/2010/main" val="9115519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8F20-2B2A-F560-150D-EE07774C6065}"/>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F8354CED-87C6-9140-1014-E197C771A35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622F7E60-9268-AC21-DDBF-B787E27D3CFA}"/>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1D5853B-19C2-663E-5F04-58D334A4D64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B7BC3117-D1C5-29EA-1D6C-8AE4FAD53F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6CD7A1FB-4E2E-9203-5558-61814CCACF30}"/>
              </a:ext>
            </a:extLst>
          </p:cNvPr>
          <p:cNvSpPr txBox="1"/>
          <p:nvPr/>
        </p:nvSpPr>
        <p:spPr>
          <a:xfrm>
            <a:off x="1409848" y="1902654"/>
            <a:ext cx="4967168"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Que ce soit pour des constructions neuves, des rénovations, de la restauration de patrimoine, le tailleur de pierre réalise tous types d'ouvrages en pierre. Cet expert, en atelier ou directement sur site, commence par une épure, dessin à taille réelle, puis extrait le gabarit et ébauche avant de tailler la pierre grâce à des outils traditionnels (ciseaux et massettes) ou modernes (le laser). </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B288FEF4-53E3-47C2-3ABE-642405FA5202}"/>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4133795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1D5E-A816-DD0F-20DF-A8B819FDB863}"/>
            </a:ext>
          </a:extLst>
        </p:cNvPr>
        <p:cNvGrpSpPr/>
        <p:nvPr/>
      </p:nvGrpSpPr>
      <p:grpSpPr>
        <a:xfrm>
          <a:off x="0" y="0"/>
          <a:ext cx="0" cy="0"/>
          <a:chOff x="0" y="0"/>
          <a:chExt cx="0" cy="0"/>
        </a:xfrm>
      </p:grpSpPr>
      <p:pic>
        <p:nvPicPr>
          <p:cNvPr id="7" name="Image 6" descr="Une image contenant neige, plein air, hiver, skier&#10;&#10;Description générée automatiquement">
            <a:extLst>
              <a:ext uri="{FF2B5EF4-FFF2-40B4-BE49-F238E27FC236}">
                <a16:creationId xmlns:a16="http://schemas.microsoft.com/office/drawing/2014/main" id="{409862F6-F465-0131-BAEA-8B0D9FACA0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427B667B-4D84-41A2-5926-911E133F5B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5EC9F3D-9A7D-60C9-03FE-106FCEE9637F}"/>
              </a:ext>
            </a:extLst>
          </p:cNvPr>
          <p:cNvSpPr txBox="1"/>
          <p:nvPr/>
        </p:nvSpPr>
        <p:spPr>
          <a:xfrm>
            <a:off x="1"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MONTEUR DE RÉSEAUX </a:t>
            </a:r>
          </a:p>
          <a:p>
            <a:pPr algn="ctr"/>
            <a:r>
              <a:rPr lang="fr-FR" sz="5400" b="1" dirty="0">
                <a:solidFill>
                  <a:schemeClr val="bg1"/>
                </a:solidFill>
                <a:latin typeface="Calibri" panose="020F0502020204030204" pitchFamily="34" charset="0"/>
                <a:ea typeface="Roboto" panose="02000000000000000000" pitchFamily="2" charset="0"/>
              </a:rPr>
              <a:t>ÉLECTRIQUES TRAVAILLE…</a:t>
            </a:r>
            <a:endParaRPr lang="fr-FR" sz="5400" b="1" dirty="0">
              <a:latin typeface="Calibri" panose="020F0502020204030204" pitchFamily="34" charset="0"/>
              <a:ea typeface="Roboto" panose="02000000000000000000" pitchFamily="2" charset="0"/>
            </a:endParaRPr>
          </a:p>
        </p:txBody>
      </p:sp>
      <p:pic>
        <p:nvPicPr>
          <p:cNvPr id="5" name="Image 4" descr="Une image contenant texte, Police, capture d’écran, Graphique&#10;&#10;Description générée automatiquement">
            <a:extLst>
              <a:ext uri="{FF2B5EF4-FFF2-40B4-BE49-F238E27FC236}">
                <a16:creationId xmlns:a16="http://schemas.microsoft.com/office/drawing/2014/main" id="{94ADC1E8-5523-4529-44A5-0DBE267E18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949415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C110A-A35B-07C4-A5A4-DE1DF267F0CB}"/>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60092B48-BEF8-4308-B9A0-0FDBBCD43ED2}"/>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BC46802-09DF-BE3F-DFEE-A54B9735E03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4AEB46DA-A406-D3DD-6BA9-17044B76A332}"/>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pic>
        <p:nvPicPr>
          <p:cNvPr id="16" name="Image 15">
            <a:extLst>
              <a:ext uri="{FF2B5EF4-FFF2-40B4-BE49-F238E27FC236}">
                <a16:creationId xmlns:a16="http://schemas.microsoft.com/office/drawing/2014/main" id="{B0A66B51-703E-0779-618A-6020A997907F}"/>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05916915-51D3-3AE1-2CA6-4A66F84B598E}"/>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9E2A4990-F6A6-B034-B091-9CA49001851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6235F2F9-AB0E-CEF0-4AE5-BB579357FDA1}"/>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sp>
        <p:nvSpPr>
          <p:cNvPr id="23" name="ZoneTexte 22">
            <a:extLst>
              <a:ext uri="{FF2B5EF4-FFF2-40B4-BE49-F238E27FC236}">
                <a16:creationId xmlns:a16="http://schemas.microsoft.com/office/drawing/2014/main" id="{047C145E-2A6C-1FE0-B886-D5C2FE70A9A3}"/>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30EF6DA-B0EE-E6EE-785E-E5259CBEE0E9}"/>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FF7CB424-EF2B-32D7-5C33-E547BD0B2A1F}"/>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2422353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7191D-7A2E-EAD4-FE65-E8B5E2FF3277}"/>
            </a:ext>
          </a:extLst>
        </p:cNvPr>
        <p:cNvGrpSpPr/>
        <p:nvPr/>
      </p:nvGrpSpPr>
      <p:grpSpPr>
        <a:xfrm>
          <a:off x="0" y="0"/>
          <a:ext cx="0" cy="0"/>
          <a:chOff x="0" y="0"/>
          <a:chExt cx="0" cy="0"/>
        </a:xfrm>
      </p:grpSpPr>
      <p:pic>
        <p:nvPicPr>
          <p:cNvPr id="11" name="Image 10" descr="Une image contenant neige, plein air, hiver, skier&#10;&#10;Description générée automatiquement">
            <a:extLst>
              <a:ext uri="{FF2B5EF4-FFF2-40B4-BE49-F238E27FC236}">
                <a16:creationId xmlns:a16="http://schemas.microsoft.com/office/drawing/2014/main" id="{5F6C0F5F-0948-AC62-06A9-FF6AF97FFBCA}"/>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AC24845-5402-3DEC-7118-FAB9717B983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19" name="Image 18">
            <a:extLst>
              <a:ext uri="{FF2B5EF4-FFF2-40B4-BE49-F238E27FC236}">
                <a16:creationId xmlns:a16="http://schemas.microsoft.com/office/drawing/2014/main" id="{EA198D06-4F6C-4CDD-ADDD-97B41296207F}"/>
              </a:ext>
            </a:extLst>
          </p:cNvPr>
          <p:cNvPicPr>
            <a:picLocks noChangeAspect="1"/>
          </p:cNvPicPr>
          <p:nvPr/>
        </p:nvPicPr>
        <p:blipFill>
          <a:blip r:embed="rId4"/>
          <a:stretch>
            <a:fillRect/>
          </a:stretch>
        </p:blipFill>
        <p:spPr>
          <a:xfrm>
            <a:off x="1193389" y="2880547"/>
            <a:ext cx="9805222" cy="995592"/>
          </a:xfrm>
          <a:prstGeom prst="rect">
            <a:avLst/>
          </a:prstGeom>
        </p:spPr>
      </p:pic>
      <p:sp>
        <p:nvSpPr>
          <p:cNvPr id="20" name="ZoneTexte 19">
            <a:extLst>
              <a:ext uri="{FF2B5EF4-FFF2-40B4-BE49-F238E27FC236}">
                <a16:creationId xmlns:a16="http://schemas.microsoft.com/office/drawing/2014/main" id="{0B1AD7FC-D8F9-78AA-FA74-7CEF829F6F67}"/>
              </a:ext>
            </a:extLst>
          </p:cNvPr>
          <p:cNvSpPr txBox="1"/>
          <p:nvPr/>
        </p:nvSpPr>
        <p:spPr>
          <a:xfrm>
            <a:off x="2325300" y="3144115"/>
            <a:ext cx="918092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seulement, sur des pylônes électriques.</a:t>
            </a:r>
          </a:p>
        </p:txBody>
      </p:sp>
      <p:pic>
        <p:nvPicPr>
          <p:cNvPr id="21" name="Image 20">
            <a:extLst>
              <a:ext uri="{FF2B5EF4-FFF2-40B4-BE49-F238E27FC236}">
                <a16:creationId xmlns:a16="http://schemas.microsoft.com/office/drawing/2014/main" id="{904C4DDD-BA17-AC3E-917E-B8AE20965369}"/>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22" name="Image 21">
            <a:extLst>
              <a:ext uri="{FF2B5EF4-FFF2-40B4-BE49-F238E27FC236}">
                <a16:creationId xmlns:a16="http://schemas.microsoft.com/office/drawing/2014/main" id="{9770F9B3-647D-2CEB-A9A9-34C96C51B976}"/>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23" name="ZoneTexte 22">
            <a:extLst>
              <a:ext uri="{FF2B5EF4-FFF2-40B4-BE49-F238E27FC236}">
                <a16:creationId xmlns:a16="http://schemas.microsoft.com/office/drawing/2014/main" id="{9A84FDC4-4F85-41E0-31FA-19804858E8DB}"/>
              </a:ext>
            </a:extLst>
          </p:cNvPr>
          <p:cNvSpPr txBox="1"/>
          <p:nvPr/>
        </p:nvSpPr>
        <p:spPr>
          <a:xfrm>
            <a:off x="2325300"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sur de la haute et de la très haute tension.</a:t>
            </a:r>
          </a:p>
        </p:txBody>
      </p:sp>
      <p:sp>
        <p:nvSpPr>
          <p:cNvPr id="24" name="ZoneTexte 23">
            <a:extLst>
              <a:ext uri="{FF2B5EF4-FFF2-40B4-BE49-F238E27FC236}">
                <a16:creationId xmlns:a16="http://schemas.microsoft.com/office/drawing/2014/main" id="{DACDAC7E-D762-8236-DE13-3CEE7C22FA85}"/>
              </a:ext>
            </a:extLst>
          </p:cNvPr>
          <p:cNvSpPr txBox="1"/>
          <p:nvPr/>
        </p:nvSpPr>
        <p:spPr>
          <a:xfrm>
            <a:off x="2325300" y="5345856"/>
            <a:ext cx="8748265"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en hauteur, mais aussi au sol, voire en sous-sol !</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D5EC3F41-985C-C6CA-41BE-E86B411E682E}"/>
              </a:ext>
            </a:extLst>
          </p:cNvPr>
          <p:cNvPicPr>
            <a:picLocks noChangeAspect="1"/>
          </p:cNvPicPr>
          <p:nvPr/>
        </p:nvPicPr>
        <p:blipFill>
          <a:blip r:embed="rId7"/>
          <a:stretch>
            <a:fillRect/>
          </a:stretch>
        </p:blipFill>
        <p:spPr>
          <a:xfrm>
            <a:off x="-163381" y="192941"/>
            <a:ext cx="6832600" cy="1003300"/>
          </a:xfrm>
          <a:prstGeom prst="rect">
            <a:avLst/>
          </a:prstGeom>
        </p:spPr>
      </p:pic>
      <p:sp>
        <p:nvSpPr>
          <p:cNvPr id="3" name="ZoneTexte 2">
            <a:extLst>
              <a:ext uri="{FF2B5EF4-FFF2-40B4-BE49-F238E27FC236}">
                <a16:creationId xmlns:a16="http://schemas.microsoft.com/office/drawing/2014/main" id="{D6A8F0B1-B0E7-9ECF-2AC2-8FEEE1807AE0}"/>
              </a:ext>
            </a:extLst>
          </p:cNvPr>
          <p:cNvSpPr txBox="1"/>
          <p:nvPr/>
        </p:nvSpPr>
        <p:spPr>
          <a:xfrm>
            <a:off x="0" y="1718122"/>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MONTEUR DE RÉSEAUX ÉLECTRIQUES TRAVAILLE…. </a:t>
            </a:r>
          </a:p>
        </p:txBody>
      </p:sp>
    </p:spTree>
    <p:extLst>
      <p:ext uri="{BB962C8B-B14F-4D97-AF65-F5344CB8AC3E}">
        <p14:creationId xmlns:p14="http://schemas.microsoft.com/office/powerpoint/2010/main" val="3383601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6E3A-FDFE-0010-8513-3A6853BB2C51}"/>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3DDD5E80-ED14-233E-07F2-CD71EB2E291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8DF3649-792F-140F-9E56-CEBC65EF410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A14FBFE3-E5EC-6DB1-2D03-83416498D2D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8772C3BE-E927-8E9D-F8B7-A6CAD63543C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727B61C1-13EC-0FCA-E4AF-7FB34154254D}"/>
              </a:ext>
            </a:extLst>
          </p:cNvPr>
          <p:cNvSpPr txBox="1"/>
          <p:nvPr/>
        </p:nvSpPr>
        <p:spPr>
          <a:xfrm>
            <a:off x="1485761" y="2456652"/>
            <a:ext cx="4815342" cy="3046988"/>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On pense souvent que le monteur </a:t>
            </a:r>
          </a:p>
          <a:p>
            <a:r>
              <a:rPr lang="fr-FR" sz="2400" dirty="0">
                <a:solidFill>
                  <a:srgbClr val="294D9D"/>
                </a:solidFill>
                <a:latin typeface="Calibri" panose="020F0502020204030204" pitchFamily="34" charset="0"/>
                <a:ea typeface="Roboto Medium" panose="02000000000000000000" pitchFamily="2" charset="0"/>
              </a:rPr>
              <a:t>de réseaux électriques ne travaille qu’en hauteur sur les pylônes électriques. C'est faux. Il lui arrive d’être un peu plus terre-à-terre dans son travail et même de descendre en sous-sol, où de nombreux réseaux électriques sont enterrés.</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E7F7ABF1-2F37-499F-5101-213FB05845F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6933699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0A01C-384B-D8FA-264B-6C6A2A2BBA68}"/>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230BEC94-B8DC-8E60-92B4-1BEA63EC31E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76974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36D6-C1F5-9F58-A445-43A759B6C68D}"/>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BB1E5658-18AC-4731-2D1F-71D7B805A44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646B0E66-3E8A-B4AB-5759-B7D59C2CD4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B4CAB649-EBEF-DE32-1AA4-254158B2D70A}"/>
              </a:ext>
            </a:extLst>
          </p:cNvPr>
          <p:cNvSpPr txBox="1"/>
          <p:nvPr/>
        </p:nvSpPr>
        <p:spPr>
          <a:xfrm>
            <a:off x="1" y="2967335"/>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GÉOMÈTRE-TOPOGRAPHE TRAVAILLE... </a:t>
            </a:r>
          </a:p>
        </p:txBody>
      </p:sp>
      <p:pic>
        <p:nvPicPr>
          <p:cNvPr id="7" name="Image 6">
            <a:extLst>
              <a:ext uri="{FF2B5EF4-FFF2-40B4-BE49-F238E27FC236}">
                <a16:creationId xmlns:a16="http://schemas.microsoft.com/office/drawing/2014/main" id="{469544DA-D019-B824-FE9C-9F1AF09D318F}"/>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3313936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15A7-A3F3-398E-0E90-065858ED6BEE}"/>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2FFA9D6E-E765-4D1B-23CD-D2867856EF7E}"/>
              </a:ext>
            </a:extLst>
          </p:cNvPr>
          <p:cNvPicPr>
            <a:picLocks noChangeAspect="1"/>
          </p:cNvPicPr>
          <p:nvPr/>
        </p:nvPicPr>
        <p:blipFill>
          <a:blip r:embed="rId2"/>
          <a:stretch>
            <a:fillRect/>
          </a:stretch>
        </p:blipFill>
        <p:spPr>
          <a:xfrm>
            <a:off x="0" y="0"/>
            <a:ext cx="12192000" cy="6858000"/>
          </a:xfrm>
          <a:prstGeom prst="rect">
            <a:avLst/>
          </a:prstGeom>
        </p:spPr>
      </p:pic>
      <p:pic>
        <p:nvPicPr>
          <p:cNvPr id="5" name="Image 4">
            <a:extLst>
              <a:ext uri="{FF2B5EF4-FFF2-40B4-BE49-F238E27FC236}">
                <a16:creationId xmlns:a16="http://schemas.microsoft.com/office/drawing/2014/main" id="{969F1F7B-158E-75DD-967A-791198770750}"/>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23E40E03-FC89-4EE4-99A4-37153CEC4A58}"/>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879F6728-0CD3-3E27-9635-A59E0D6777D3}"/>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9" name="ZoneTexte 18">
            <a:extLst>
              <a:ext uri="{FF2B5EF4-FFF2-40B4-BE49-F238E27FC236}">
                <a16:creationId xmlns:a16="http://schemas.microsoft.com/office/drawing/2014/main" id="{FAF37B08-C944-8917-82F6-206CAFFC8220}"/>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20" name="ZoneTexte 19">
            <a:extLst>
              <a:ext uri="{FF2B5EF4-FFF2-40B4-BE49-F238E27FC236}">
                <a16:creationId xmlns:a16="http://schemas.microsoft.com/office/drawing/2014/main" id="{1C00346E-B1F5-A4A3-2BA7-8134138AEEC8}"/>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21" name="ZoneTexte 20">
            <a:extLst>
              <a:ext uri="{FF2B5EF4-FFF2-40B4-BE49-F238E27FC236}">
                <a16:creationId xmlns:a16="http://schemas.microsoft.com/office/drawing/2014/main" id="{0649FAA1-EF8F-265E-B142-EF57896D6370}"/>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2" name="Image 1">
            <a:extLst>
              <a:ext uri="{FF2B5EF4-FFF2-40B4-BE49-F238E27FC236}">
                <a16:creationId xmlns:a16="http://schemas.microsoft.com/office/drawing/2014/main" id="{EC68E4C5-83E1-2E63-F086-FCC584365E3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A838874-67AB-4CFD-3BC1-1D950FF42AD8}"/>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pic>
        <p:nvPicPr>
          <p:cNvPr id="9" name="Image 8">
            <a:extLst>
              <a:ext uri="{FF2B5EF4-FFF2-40B4-BE49-F238E27FC236}">
                <a16:creationId xmlns:a16="http://schemas.microsoft.com/office/drawing/2014/main" id="{C2B54D81-CDC4-540A-9129-FA9F89C8B9B4}"/>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1708011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48D06-B6FC-631D-A14C-B4AE534CD1D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904B0F0C-FE14-DA63-EFC1-9360A748760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1C093FB8-CC5E-5F74-DA5C-58681F133850}"/>
              </a:ext>
            </a:extLst>
          </p:cNvPr>
          <p:cNvPicPr>
            <a:picLocks noChangeAspect="1"/>
          </p:cNvPicPr>
          <p:nvPr/>
        </p:nvPicPr>
        <p:blipFill>
          <a:blip r:embed="rId3"/>
          <a:stretch>
            <a:fillRect/>
          </a:stretch>
        </p:blipFill>
        <p:spPr>
          <a:xfrm>
            <a:off x="1193389" y="2880547"/>
            <a:ext cx="9805218" cy="1003300"/>
          </a:xfrm>
          <a:prstGeom prst="rect">
            <a:avLst/>
          </a:prstGeom>
        </p:spPr>
      </p:pic>
      <p:pic>
        <p:nvPicPr>
          <p:cNvPr id="7" name="Image 6">
            <a:extLst>
              <a:ext uri="{FF2B5EF4-FFF2-40B4-BE49-F238E27FC236}">
                <a16:creationId xmlns:a16="http://schemas.microsoft.com/office/drawing/2014/main" id="{4CB50DB4-80C2-6E79-6E88-C5BD5130AD91}"/>
              </a:ext>
            </a:extLst>
          </p:cNvPr>
          <p:cNvPicPr>
            <a:picLocks noChangeAspect="1"/>
          </p:cNvPicPr>
          <p:nvPr/>
        </p:nvPicPr>
        <p:blipFill>
          <a:blip r:embed="rId4"/>
          <a:stretch>
            <a:fillRect/>
          </a:stretch>
        </p:blipFill>
        <p:spPr>
          <a:xfrm>
            <a:off x="1193389" y="4019156"/>
            <a:ext cx="9805219" cy="943012"/>
          </a:xfrm>
          <a:prstGeom prst="rect">
            <a:avLst/>
          </a:prstGeom>
        </p:spPr>
      </p:pic>
      <p:pic>
        <p:nvPicPr>
          <p:cNvPr id="4" name="Image 3">
            <a:extLst>
              <a:ext uri="{FF2B5EF4-FFF2-40B4-BE49-F238E27FC236}">
                <a16:creationId xmlns:a16="http://schemas.microsoft.com/office/drawing/2014/main" id="{4BC8DC93-4FAC-CB59-BBBC-77DA309DA5EC}"/>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888069F9-4ED9-1D5D-D553-EF9F1B615B3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14" name="ZoneTexte 13">
            <a:extLst>
              <a:ext uri="{FF2B5EF4-FFF2-40B4-BE49-F238E27FC236}">
                <a16:creationId xmlns:a16="http://schemas.microsoft.com/office/drawing/2014/main" id="{418E8D8C-3F47-4733-BAD0-5889073C63D9}"/>
              </a:ext>
            </a:extLst>
          </p:cNvPr>
          <p:cNvSpPr txBox="1"/>
          <p:nvPr/>
        </p:nvSpPr>
        <p:spPr>
          <a:xfrm>
            <a:off x="2008777" y="3094877"/>
            <a:ext cx="9082137"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sur le terrain sur lequel il prend ses mesures.</a:t>
            </a:r>
          </a:p>
        </p:txBody>
      </p:sp>
      <p:sp>
        <p:nvSpPr>
          <p:cNvPr id="15" name="ZoneTexte 14">
            <a:extLst>
              <a:ext uri="{FF2B5EF4-FFF2-40B4-BE49-F238E27FC236}">
                <a16:creationId xmlns:a16="http://schemas.microsoft.com/office/drawing/2014/main" id="{FADF909E-77C5-58CE-E346-A68AC25DE0D1}"/>
              </a:ext>
            </a:extLst>
          </p:cNvPr>
          <p:cNvSpPr txBox="1"/>
          <p:nvPr/>
        </p:nvSpPr>
        <p:spPr>
          <a:xfrm>
            <a:off x="2008777" y="4025067"/>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uniquement dans son bureau, entouré de cartes et d'atlas géographiques.</a:t>
            </a:r>
          </a:p>
        </p:txBody>
      </p:sp>
      <p:sp>
        <p:nvSpPr>
          <p:cNvPr id="16" name="ZoneTexte 15">
            <a:extLst>
              <a:ext uri="{FF2B5EF4-FFF2-40B4-BE49-F238E27FC236}">
                <a16:creationId xmlns:a16="http://schemas.microsoft.com/office/drawing/2014/main" id="{00862E51-B588-2C08-9DE8-5C4420B2D3BE}"/>
              </a:ext>
            </a:extLst>
          </p:cNvPr>
          <p:cNvSpPr txBox="1"/>
          <p:nvPr/>
        </p:nvSpPr>
        <p:spPr>
          <a:xfrm>
            <a:off x="2008777" y="5324589"/>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à la fois sur le terrain et en bureau d'étude. </a:t>
            </a:r>
          </a:p>
        </p:txBody>
      </p:sp>
      <p:pic>
        <p:nvPicPr>
          <p:cNvPr id="9" name="Image 8">
            <a:extLst>
              <a:ext uri="{FF2B5EF4-FFF2-40B4-BE49-F238E27FC236}">
                <a16:creationId xmlns:a16="http://schemas.microsoft.com/office/drawing/2014/main" id="{57FA24E5-8EF7-B8E1-1011-FFEEB24C0A29}"/>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6C0089A2-73C6-BF6E-C0BC-534486748467}"/>
              </a:ext>
            </a:extLst>
          </p:cNvPr>
          <p:cNvSpPr txBox="1"/>
          <p:nvPr/>
        </p:nvSpPr>
        <p:spPr>
          <a:xfrm>
            <a:off x="0" y="1756145"/>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GÉOMÈTRE-TOPOGRAPHE TRAVAILLE... </a:t>
            </a:r>
          </a:p>
        </p:txBody>
      </p:sp>
    </p:spTree>
    <p:extLst>
      <p:ext uri="{BB962C8B-B14F-4D97-AF65-F5344CB8AC3E}">
        <p14:creationId xmlns:p14="http://schemas.microsoft.com/office/powerpoint/2010/main" val="232473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546D1-FF5E-66C0-3F7C-F905CE7172AB}"/>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4B67D954-099A-C39F-E60D-87CEE6F94A45}"/>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76866EE2-2314-8A34-670F-BD596F7F5AA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8" name="ZoneTexte 7">
            <a:extLst>
              <a:ext uri="{FF2B5EF4-FFF2-40B4-BE49-F238E27FC236}">
                <a16:creationId xmlns:a16="http://schemas.microsoft.com/office/drawing/2014/main" id="{A1D5553C-CEFB-2919-FECE-F7E81403EE6B}"/>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pic>
        <p:nvPicPr>
          <p:cNvPr id="16" name="Image 15">
            <a:extLst>
              <a:ext uri="{FF2B5EF4-FFF2-40B4-BE49-F238E27FC236}">
                <a16:creationId xmlns:a16="http://schemas.microsoft.com/office/drawing/2014/main" id="{B97D7A4A-276F-FE64-DBA8-B6575629D2FA}"/>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7" name="Image 16">
            <a:extLst>
              <a:ext uri="{FF2B5EF4-FFF2-40B4-BE49-F238E27FC236}">
                <a16:creationId xmlns:a16="http://schemas.microsoft.com/office/drawing/2014/main" id="{BBB702A7-F600-0053-3C23-1EA81DFFADE3}"/>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8" name="Image 17">
            <a:extLst>
              <a:ext uri="{FF2B5EF4-FFF2-40B4-BE49-F238E27FC236}">
                <a16:creationId xmlns:a16="http://schemas.microsoft.com/office/drawing/2014/main" id="{0A12B931-5355-992A-FB12-FC4F3236BE51}"/>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22" name="ZoneTexte 21">
            <a:extLst>
              <a:ext uri="{FF2B5EF4-FFF2-40B4-BE49-F238E27FC236}">
                <a16:creationId xmlns:a16="http://schemas.microsoft.com/office/drawing/2014/main" id="{47D4FB4E-4253-9ECE-2200-824CC8740F81}"/>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3" name="ZoneTexte 22">
            <a:extLst>
              <a:ext uri="{FF2B5EF4-FFF2-40B4-BE49-F238E27FC236}">
                <a16:creationId xmlns:a16="http://schemas.microsoft.com/office/drawing/2014/main" id="{52C9D8C0-082A-DA78-FEE2-213667DA275A}"/>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4" name="ZoneTexte 23">
            <a:extLst>
              <a:ext uri="{FF2B5EF4-FFF2-40B4-BE49-F238E27FC236}">
                <a16:creationId xmlns:a16="http://schemas.microsoft.com/office/drawing/2014/main" id="{0296A9E2-9748-D571-DDA1-28973955004D}"/>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4" name="Image 3" descr="Une image contenant texte, Police, capture d’écran, Graphique&#10;&#10;Description générée automatiquement">
            <a:extLst>
              <a:ext uri="{FF2B5EF4-FFF2-40B4-BE49-F238E27FC236}">
                <a16:creationId xmlns:a16="http://schemas.microsoft.com/office/drawing/2014/main" id="{E8EBAA8A-4A87-E4FE-8372-51F8AA08A997}"/>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6789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A7ED8-1C0E-70B5-74E0-65B70E41B7DB}"/>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3482C23B-9E30-DFCE-F9D7-ACFDC3AFA0A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EEB15BB-5F9C-5A40-8419-1C435B4CDDD3}"/>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17361AF-E035-A1FD-EB2A-A6416B90CCE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E585344-86E3-FC71-7619-9F86081E368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97E3E5AC-2C90-DB1F-1597-5A664494F376}"/>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Laser, tachéomètre... Le géomètre-topographe est équipé d'appareils </a:t>
            </a:r>
          </a:p>
          <a:p>
            <a:r>
              <a:rPr lang="fr-FR" sz="2400" dirty="0">
                <a:solidFill>
                  <a:srgbClr val="294D9D"/>
                </a:solidFill>
                <a:latin typeface="Calibri" panose="020F0502020204030204" pitchFamily="34" charset="0"/>
                <a:ea typeface="Roboto Medium" panose="02000000000000000000" pitchFamily="2" charset="0"/>
              </a:rPr>
              <a:t>de pointe. Après avoir réalisé des mesures sur le terrain, il trace les plans avec des logiciels de métrés ou de DAO (dessin assisté par ordinateur) afin de bien délimiter un espace ou une propriété. Un travail essentiel quel que soit le chantier qu'il suit.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8FDBA852-372F-2E28-2369-ECCB68165C7F}"/>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233565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7368-E557-D12E-7F97-71F585A3D926}"/>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0755152F-945E-5634-7BFC-1C7660B559D4}"/>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D4F788D6-ED0F-BB21-CAD3-4357B5CA5E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6F5002C4-6ECB-F800-B1D8-543569D4C169}"/>
              </a:ext>
            </a:extLst>
          </p:cNvPr>
          <p:cNvSpPr txBox="1"/>
          <p:nvPr/>
        </p:nvSpPr>
        <p:spPr>
          <a:xfrm>
            <a:off x="409575" y="1720840"/>
            <a:ext cx="11372850"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TRAVAIL DE L'INSTALLATEUR EN FROID ET CONDITIONNEMENT D'AIR,</a:t>
            </a:r>
          </a:p>
          <a:p>
            <a:pPr algn="ctr"/>
            <a:r>
              <a:rPr lang="fr-FR" sz="5400" b="1" dirty="0">
                <a:solidFill>
                  <a:schemeClr val="bg1"/>
                </a:solidFill>
                <a:latin typeface="Calibri" panose="020F0502020204030204" pitchFamily="34" charset="0"/>
                <a:ea typeface="Roboto" panose="02000000000000000000" pitchFamily="2" charset="0"/>
              </a:rPr>
              <a:t>C'EST AUSSI LA PROGRAMMATION</a:t>
            </a:r>
          </a:p>
          <a:p>
            <a:pPr algn="ctr"/>
            <a:r>
              <a:rPr lang="fr-FR" sz="5400" b="1" dirty="0">
                <a:solidFill>
                  <a:schemeClr val="bg1"/>
                </a:solidFill>
                <a:latin typeface="Calibri" panose="020F0502020204030204" pitchFamily="34" charset="0"/>
                <a:ea typeface="Roboto" panose="02000000000000000000" pitchFamily="2" charset="0"/>
              </a:rPr>
              <a:t>ÉLECTRONIQUE.</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12AD3B71-DD09-D8AF-AAAE-7545879D3CC1}"/>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4242321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F97BF-31A9-7E43-0A43-E20D3F3EEC99}"/>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54B45FB6-DDF9-766E-26CB-D87BF8614458}"/>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807E3FA8-9F20-F4CE-917B-2117B370F69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descr="Une image contenant capture d’écran, texte, Police, Rectangle&#10;&#10;Description générée automatiquement">
            <a:extLst>
              <a:ext uri="{FF2B5EF4-FFF2-40B4-BE49-F238E27FC236}">
                <a16:creationId xmlns:a16="http://schemas.microsoft.com/office/drawing/2014/main" id="{32E5DCBD-E686-D1FF-EFD7-781F5A063F44}"/>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FFE592DE-B9B5-1E34-F045-F0CD8F6B28B9}"/>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59FBC3B-982B-B774-2189-70517052E108}"/>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sp>
        <p:nvSpPr>
          <p:cNvPr id="11" name="ZoneTexte 10">
            <a:extLst>
              <a:ext uri="{FF2B5EF4-FFF2-40B4-BE49-F238E27FC236}">
                <a16:creationId xmlns:a16="http://schemas.microsoft.com/office/drawing/2014/main" id="{A4BCEFCD-DEBF-73CF-67DE-429CE16F1E08}"/>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A691F8D-E773-BC16-4850-37904F204963}"/>
              </a:ext>
            </a:extLst>
          </p:cNvPr>
          <p:cNvPicPr>
            <a:picLocks noChangeAspect="1"/>
          </p:cNvPicPr>
          <p:nvPr/>
        </p:nvPicPr>
        <p:blipFill>
          <a:blip r:embed="rId6"/>
          <a:stretch>
            <a:fillRect/>
          </a:stretch>
        </p:blipFill>
        <p:spPr>
          <a:xfrm>
            <a:off x="-164264" y="208329"/>
            <a:ext cx="5937403" cy="1004400"/>
          </a:xfrm>
          <a:prstGeom prst="rect">
            <a:avLst/>
          </a:prstGeom>
        </p:spPr>
      </p:pic>
      <p:sp>
        <p:nvSpPr>
          <p:cNvPr id="3" name="ZoneTexte 2">
            <a:extLst>
              <a:ext uri="{FF2B5EF4-FFF2-40B4-BE49-F238E27FC236}">
                <a16:creationId xmlns:a16="http://schemas.microsoft.com/office/drawing/2014/main" id="{FE56E9C4-7E2E-0F7B-CF2F-E3796AE17376}"/>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4259577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0C420-92E5-B91A-6BDF-28BA8FA3A0B0}"/>
            </a:ext>
          </a:extLst>
        </p:cNvPr>
        <p:cNvGrpSpPr/>
        <p:nvPr/>
      </p:nvGrpSpPr>
      <p:grpSpPr>
        <a:xfrm>
          <a:off x="0" y="0"/>
          <a:ext cx="0" cy="0"/>
          <a:chOff x="0" y="0"/>
          <a:chExt cx="0" cy="0"/>
        </a:xfrm>
      </p:grpSpPr>
      <p:pic>
        <p:nvPicPr>
          <p:cNvPr id="7" name="Image 6" descr="Une image contenant neige, bâtiment, hiver, plein air&#10;&#10;Description générée automatiquement">
            <a:extLst>
              <a:ext uri="{FF2B5EF4-FFF2-40B4-BE49-F238E27FC236}">
                <a16:creationId xmlns:a16="http://schemas.microsoft.com/office/drawing/2014/main" id="{2967DABF-2066-AF3C-EDDC-192082C1778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E5EDFD7-5D36-1EF7-D1FA-1010C1EB935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6F910A38-C820-0913-CFC0-A828E2E18F83}"/>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8" name="ZoneTexte 7">
            <a:extLst>
              <a:ext uri="{FF2B5EF4-FFF2-40B4-BE49-F238E27FC236}">
                <a16:creationId xmlns:a16="http://schemas.microsoft.com/office/drawing/2014/main" id="{361011C0-0ABC-BF12-2C3F-F9905A4F4D0E}"/>
              </a:ext>
            </a:extLst>
          </p:cNvPr>
          <p:cNvSpPr txBox="1"/>
          <p:nvPr/>
        </p:nvSpPr>
        <p:spPr>
          <a:xfrm>
            <a:off x="878747" y="4597287"/>
            <a:ext cx="4461417"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Un climatiseur connecté, </a:t>
            </a:r>
          </a:p>
          <a:p>
            <a:pPr algn="ctr"/>
            <a:r>
              <a:rPr lang="fr-FR" sz="2400" dirty="0">
                <a:solidFill>
                  <a:srgbClr val="294D9D"/>
                </a:solidFill>
                <a:latin typeface="Calibri" panose="020F0502020204030204" pitchFamily="34" charset="0"/>
                <a:ea typeface="Roboto Medium" panose="02000000000000000000" pitchFamily="2" charset="0"/>
              </a:rPr>
              <a:t>ça se programme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FE15C598-454D-61EF-5853-3F6BBF0B359A}"/>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5718A923-E18C-9B07-B2A4-4CC7ABDA010B}"/>
              </a:ext>
            </a:extLst>
          </p:cNvPr>
          <p:cNvSpPr txBox="1"/>
          <p:nvPr/>
        </p:nvSpPr>
        <p:spPr>
          <a:xfrm>
            <a:off x="6891257" y="4597287"/>
            <a:ext cx="4378984"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L'électronique, ça ne lui fait </a:t>
            </a:r>
          </a:p>
          <a:p>
            <a:pPr algn="ctr"/>
            <a:r>
              <a:rPr lang="fr-FR" sz="2400" dirty="0">
                <a:solidFill>
                  <a:srgbClr val="294D9D"/>
                </a:solidFill>
                <a:latin typeface="Calibri" panose="020F0502020204030204" pitchFamily="34" charset="0"/>
                <a:ea typeface="Roboto Medium" panose="02000000000000000000" pitchFamily="2" charset="0"/>
              </a:rPr>
              <a:t>ni chaud ni froid. </a:t>
            </a:r>
          </a:p>
        </p:txBody>
      </p:sp>
      <p:pic>
        <p:nvPicPr>
          <p:cNvPr id="6" name="Image 5" descr="Une image contenant Police, texte, Graphique, capture d’écran&#10;&#10;Description générée automatiquement">
            <a:extLst>
              <a:ext uri="{FF2B5EF4-FFF2-40B4-BE49-F238E27FC236}">
                <a16:creationId xmlns:a16="http://schemas.microsoft.com/office/drawing/2014/main" id="{9FBC8EB2-E7BA-A7D3-4EC5-B509BDC7E64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0DB3323F-FDF7-8374-D59B-79FAFD6D166E}"/>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TRAVAIL DE L'INSTALLATEUR EN FROID ET CONDITIONNEMENT D'AIR, C'EST AUSSI LA PROGRAMMATION ÉLECTRONIQUE.</a:t>
            </a:r>
          </a:p>
        </p:txBody>
      </p:sp>
    </p:spTree>
    <p:extLst>
      <p:ext uri="{BB962C8B-B14F-4D97-AF65-F5344CB8AC3E}">
        <p14:creationId xmlns:p14="http://schemas.microsoft.com/office/powerpoint/2010/main" val="3391316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7659-C64D-D8EA-AB73-C86577E8556D}"/>
            </a:ext>
          </a:extLst>
        </p:cNvPr>
        <p:cNvGrpSpPr/>
        <p:nvPr/>
      </p:nvGrpSpPr>
      <p:grpSpPr>
        <a:xfrm>
          <a:off x="0" y="0"/>
          <a:ext cx="0" cy="0"/>
          <a:chOff x="0" y="0"/>
          <a:chExt cx="0" cy="0"/>
        </a:xfrm>
      </p:grpSpPr>
      <p:pic>
        <p:nvPicPr>
          <p:cNvPr id="3" name="Image 2" descr="Une image contenant neige, bâtiment, hiver, plein air&#10;&#10;Description générée automatiquement">
            <a:extLst>
              <a:ext uri="{FF2B5EF4-FFF2-40B4-BE49-F238E27FC236}">
                <a16:creationId xmlns:a16="http://schemas.microsoft.com/office/drawing/2014/main" id="{DD4DDDB9-1B56-C1C9-3ABC-B1A74F5F5E1C}"/>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43AEA6F-4B0F-7700-E053-26B182BC1D20}"/>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5DD2541E-BF14-D40C-DFF8-3DED5D04A8FE}"/>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7532815B-C42B-DC7E-7B1D-6504CDFB3FA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BA9301D-C896-A7A2-E668-BF0F4DF4647F}"/>
              </a:ext>
            </a:extLst>
          </p:cNvPr>
          <p:cNvSpPr txBox="1"/>
          <p:nvPr/>
        </p:nvSpPr>
        <p:spPr>
          <a:xfrm>
            <a:off x="1348328" y="1717988"/>
            <a:ext cx="5310379"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L’installateur en froid et conditionnement d’air pose et entretient tous les systèmes de refroidissement, des grandes chambres froides industrielles aux climatisations individuelles. Programmation de climatisations, branchement et mise en route de thermomètres connectés n’ont </a:t>
            </a:r>
          </a:p>
          <a:p>
            <a:r>
              <a:rPr lang="fr-FR" sz="2400" dirty="0">
                <a:solidFill>
                  <a:srgbClr val="294D9D"/>
                </a:solidFill>
                <a:latin typeface="Calibri" panose="020F0502020204030204" pitchFamily="34" charset="0"/>
                <a:ea typeface="Roboto Medium" panose="02000000000000000000" pitchFamily="2" charset="0"/>
              </a:rPr>
              <a:t>pas de secret pour lui et nécessitent </a:t>
            </a:r>
          </a:p>
          <a:p>
            <a:r>
              <a:rPr lang="fr-FR" sz="2400" dirty="0">
                <a:solidFill>
                  <a:srgbClr val="294D9D"/>
                </a:solidFill>
                <a:latin typeface="Calibri" panose="020F0502020204030204" pitchFamily="34" charset="0"/>
                <a:ea typeface="Roboto Medium" panose="02000000000000000000" pitchFamily="2" charset="0"/>
              </a:rPr>
              <a:t>donc également des connaissances en électronique.</a:t>
            </a:r>
          </a:p>
        </p:txBody>
      </p:sp>
      <p:pic>
        <p:nvPicPr>
          <p:cNvPr id="6" name="Image 5" descr="Une image contenant Police, capture d’écran, texte, Graphique&#10;&#10;Description générée automatiquement">
            <a:extLst>
              <a:ext uri="{FF2B5EF4-FFF2-40B4-BE49-F238E27FC236}">
                <a16:creationId xmlns:a16="http://schemas.microsoft.com/office/drawing/2014/main" id="{53092881-0877-C7A5-7463-19FDE6627E48}"/>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282443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9292D-1B25-5834-122F-2A53146D211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6B6F471-82D5-5AA3-118D-E7A4A5153E5F}"/>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03F5B184-EB5C-5854-240C-AE0B0804D3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5" name="ZoneTexte 4">
            <a:extLst>
              <a:ext uri="{FF2B5EF4-FFF2-40B4-BE49-F238E27FC236}">
                <a16:creationId xmlns:a16="http://schemas.microsoft.com/office/drawing/2014/main" id="{7C856FDB-DE25-8F46-A5B8-BEB7B3AC2AA6}"/>
              </a:ext>
            </a:extLst>
          </p:cNvPr>
          <p:cNvSpPr txBox="1"/>
          <p:nvPr/>
        </p:nvSpPr>
        <p:spPr>
          <a:xfrm>
            <a:off x="-2" y="2551837"/>
            <a:ext cx="12614817"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QUELLE RÉALISATION NE RELÈVE PAS </a:t>
            </a:r>
          </a:p>
          <a:p>
            <a:pPr algn="ctr"/>
            <a:r>
              <a:rPr lang="fr-FR" sz="5400" b="1" dirty="0">
                <a:solidFill>
                  <a:schemeClr val="bg1"/>
                </a:solidFill>
                <a:latin typeface="Calibri" panose="020F0502020204030204" pitchFamily="34" charset="0"/>
                <a:ea typeface="Roboto" panose="02000000000000000000" pitchFamily="2" charset="0"/>
              </a:rPr>
              <a:t>DU PLÂTRIER-PLAQUISTE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AE3857D8-8016-4104-4889-5BE5D2A573B9}"/>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4101476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42F7-1533-F57B-2A62-D9702223A9D6}"/>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6814AAE6-32DA-6F7F-114B-DAEAFEDF494B}"/>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35B55F48-043F-28F8-85EF-2C2B0E4436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4BFDB69E-7C06-63F3-A237-B9F8745B05D5}"/>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pic>
        <p:nvPicPr>
          <p:cNvPr id="8" name="Image 7">
            <a:extLst>
              <a:ext uri="{FF2B5EF4-FFF2-40B4-BE49-F238E27FC236}">
                <a16:creationId xmlns:a16="http://schemas.microsoft.com/office/drawing/2014/main" id="{D143779B-56BD-5CE0-DEC5-AC026667A10D}"/>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10" name="Image 9">
            <a:extLst>
              <a:ext uri="{FF2B5EF4-FFF2-40B4-BE49-F238E27FC236}">
                <a16:creationId xmlns:a16="http://schemas.microsoft.com/office/drawing/2014/main" id="{37121359-B343-6FB0-F4B3-B4B338788B55}"/>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FF4718DD-6D8B-63B2-1C9B-1BF4C29B7995}"/>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44E18A6B-DDD5-EB08-6CE9-ADD62CC07D74}"/>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4" name="ZoneTexte 13">
            <a:extLst>
              <a:ext uri="{FF2B5EF4-FFF2-40B4-BE49-F238E27FC236}">
                <a16:creationId xmlns:a16="http://schemas.microsoft.com/office/drawing/2014/main" id="{AAC7D429-499B-0214-CCD9-8075900550A5}"/>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sp>
        <p:nvSpPr>
          <p:cNvPr id="15" name="ZoneTexte 14">
            <a:extLst>
              <a:ext uri="{FF2B5EF4-FFF2-40B4-BE49-F238E27FC236}">
                <a16:creationId xmlns:a16="http://schemas.microsoft.com/office/drawing/2014/main" id="{455FEFED-0942-39EF-5DBE-A04DA5BBBDCF}"/>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1C3AB5A4-8E4A-5429-1932-8B799249AEC3}"/>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333798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29207-C062-8572-589B-39B9B0F0A11D}"/>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81D82136-7F66-8AE0-C88E-50EDDB7F7E81}"/>
              </a:ext>
            </a:extLst>
          </p:cNvPr>
          <p:cNvPicPr>
            <a:picLocks noChangeAspect="1"/>
          </p:cNvPicPr>
          <p:nvPr/>
        </p:nvPicPr>
        <p:blipFill>
          <a:blip r:embed="rId2"/>
          <a:stretch>
            <a:fillRect/>
          </a:stretch>
        </p:blipFill>
        <p:spPr>
          <a:xfrm>
            <a:off x="-1" y="0"/>
            <a:ext cx="12614817" cy="7095835"/>
          </a:xfrm>
          <a:prstGeom prst="rect">
            <a:avLst/>
          </a:prstGeom>
        </p:spPr>
      </p:pic>
      <p:pic>
        <p:nvPicPr>
          <p:cNvPr id="2" name="Image 1">
            <a:extLst>
              <a:ext uri="{FF2B5EF4-FFF2-40B4-BE49-F238E27FC236}">
                <a16:creationId xmlns:a16="http://schemas.microsoft.com/office/drawing/2014/main" id="{C65B9043-34E5-7CDC-7982-2B4FE9DD28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85BECB8E-13A3-61EE-0C1C-D70835755905}"/>
              </a:ext>
            </a:extLst>
          </p:cNvPr>
          <p:cNvPicPr>
            <a:picLocks noChangeAspect="1"/>
          </p:cNvPicPr>
          <p:nvPr/>
        </p:nvPicPr>
        <p:blipFill>
          <a:blip r:embed="rId4"/>
          <a:stretch>
            <a:fillRect/>
          </a:stretch>
        </p:blipFill>
        <p:spPr>
          <a:xfrm>
            <a:off x="1193389" y="5105184"/>
            <a:ext cx="9805222" cy="943011"/>
          </a:xfrm>
          <a:prstGeom prst="rect">
            <a:avLst/>
          </a:prstGeom>
        </p:spPr>
      </p:pic>
      <p:sp>
        <p:nvSpPr>
          <p:cNvPr id="5" name="ZoneTexte 4">
            <a:extLst>
              <a:ext uri="{FF2B5EF4-FFF2-40B4-BE49-F238E27FC236}">
                <a16:creationId xmlns:a16="http://schemas.microsoft.com/office/drawing/2014/main" id="{FF98D8EF-B393-AC12-E591-90CE063890EB}"/>
              </a:ext>
            </a:extLst>
          </p:cNvPr>
          <p:cNvSpPr txBox="1"/>
          <p:nvPr/>
        </p:nvSpPr>
        <p:spPr>
          <a:xfrm>
            <a:off x="2559369"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La pose de plâtre pour les bras cassés. </a:t>
            </a:r>
          </a:p>
        </p:txBody>
      </p:sp>
      <p:pic>
        <p:nvPicPr>
          <p:cNvPr id="8" name="Image 7">
            <a:extLst>
              <a:ext uri="{FF2B5EF4-FFF2-40B4-BE49-F238E27FC236}">
                <a16:creationId xmlns:a16="http://schemas.microsoft.com/office/drawing/2014/main" id="{3ACC8CBB-759B-5FBC-A2BC-ABE4C031DE19}"/>
              </a:ext>
            </a:extLst>
          </p:cNvPr>
          <p:cNvPicPr>
            <a:picLocks noChangeAspect="1"/>
          </p:cNvPicPr>
          <p:nvPr/>
        </p:nvPicPr>
        <p:blipFill>
          <a:blip r:embed="rId5"/>
          <a:stretch>
            <a:fillRect/>
          </a:stretch>
        </p:blipFill>
        <p:spPr>
          <a:xfrm>
            <a:off x="1193389" y="2880547"/>
            <a:ext cx="9805218" cy="1003300"/>
          </a:xfrm>
          <a:prstGeom prst="rect">
            <a:avLst/>
          </a:prstGeom>
        </p:spPr>
      </p:pic>
      <p:pic>
        <p:nvPicPr>
          <p:cNvPr id="11" name="Image 10">
            <a:extLst>
              <a:ext uri="{FF2B5EF4-FFF2-40B4-BE49-F238E27FC236}">
                <a16:creationId xmlns:a16="http://schemas.microsoft.com/office/drawing/2014/main" id="{E709340F-CFE4-CE15-E368-C37B3669FDBE}"/>
              </a:ext>
            </a:extLst>
          </p:cNvPr>
          <p:cNvPicPr>
            <a:picLocks noChangeAspect="1"/>
          </p:cNvPicPr>
          <p:nvPr/>
        </p:nvPicPr>
        <p:blipFill>
          <a:blip r:embed="rId6"/>
          <a:stretch>
            <a:fillRect/>
          </a:stretch>
        </p:blipFill>
        <p:spPr>
          <a:xfrm>
            <a:off x="1193389" y="4019156"/>
            <a:ext cx="9805219" cy="943012"/>
          </a:xfrm>
          <a:prstGeom prst="rect">
            <a:avLst/>
          </a:prstGeom>
        </p:spPr>
      </p:pic>
      <p:sp>
        <p:nvSpPr>
          <p:cNvPr id="12" name="ZoneTexte 11">
            <a:extLst>
              <a:ext uri="{FF2B5EF4-FFF2-40B4-BE49-F238E27FC236}">
                <a16:creationId xmlns:a16="http://schemas.microsoft.com/office/drawing/2014/main" id="{39BA2B63-BD2F-25C0-0224-16818FDED19A}"/>
              </a:ext>
            </a:extLst>
          </p:cNvPr>
          <p:cNvSpPr txBox="1"/>
          <p:nvPr/>
        </p:nvSpPr>
        <p:spPr>
          <a:xfrm>
            <a:off x="2559369" y="3148716"/>
            <a:ext cx="9632631"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L'isolation thermique et acoustique du bâtiment. </a:t>
            </a:r>
          </a:p>
        </p:txBody>
      </p:sp>
      <p:sp>
        <p:nvSpPr>
          <p:cNvPr id="18" name="ZoneTexte 17">
            <a:extLst>
              <a:ext uri="{FF2B5EF4-FFF2-40B4-BE49-F238E27FC236}">
                <a16:creationId xmlns:a16="http://schemas.microsoft.com/office/drawing/2014/main" id="{260B75C8-9AC3-D7E0-373C-13B876E4F504}"/>
              </a:ext>
            </a:extLst>
          </p:cNvPr>
          <p:cNvSpPr txBox="1"/>
          <p:nvPr/>
        </p:nvSpPr>
        <p:spPr>
          <a:xfrm>
            <a:off x="2559369"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L'enduit et la décoration des intérieurs. </a:t>
            </a:r>
          </a:p>
        </p:txBody>
      </p:sp>
      <p:pic>
        <p:nvPicPr>
          <p:cNvPr id="10" name="Image 9" descr="Une image contenant texte, Police, capture d’écran, Graphique&#10;&#10;Description générée automatiquement">
            <a:extLst>
              <a:ext uri="{FF2B5EF4-FFF2-40B4-BE49-F238E27FC236}">
                <a16:creationId xmlns:a16="http://schemas.microsoft.com/office/drawing/2014/main" id="{18BE10AC-6069-A731-FEE8-A5B22A278B36}"/>
              </a:ext>
            </a:extLst>
          </p:cNvPr>
          <p:cNvPicPr>
            <a:picLocks noChangeAspect="1"/>
          </p:cNvPicPr>
          <p:nvPr/>
        </p:nvPicPr>
        <p:blipFill>
          <a:blip r:embed="rId7"/>
          <a:stretch>
            <a:fillRect/>
          </a:stretch>
        </p:blipFill>
        <p:spPr>
          <a:xfrm>
            <a:off x="-163381" y="192941"/>
            <a:ext cx="6832600" cy="1003300"/>
          </a:xfrm>
          <a:prstGeom prst="rect">
            <a:avLst/>
          </a:prstGeom>
        </p:spPr>
      </p:pic>
      <p:sp>
        <p:nvSpPr>
          <p:cNvPr id="6" name="ZoneTexte 5">
            <a:extLst>
              <a:ext uri="{FF2B5EF4-FFF2-40B4-BE49-F238E27FC236}">
                <a16:creationId xmlns:a16="http://schemas.microsoft.com/office/drawing/2014/main" id="{B8D023DD-71B4-253E-70B4-5F1C99851532}"/>
              </a:ext>
            </a:extLst>
          </p:cNvPr>
          <p:cNvSpPr txBox="1"/>
          <p:nvPr/>
        </p:nvSpPr>
        <p:spPr>
          <a:xfrm>
            <a:off x="-1" y="1499785"/>
            <a:ext cx="12614816"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QUELLE RÉALISATION NE RELÈVE PAS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DU PLÂTRIER-PLAQUISTE ?</a:t>
            </a:r>
          </a:p>
        </p:txBody>
      </p:sp>
    </p:spTree>
    <p:extLst>
      <p:ext uri="{BB962C8B-B14F-4D97-AF65-F5344CB8AC3E}">
        <p14:creationId xmlns:p14="http://schemas.microsoft.com/office/powerpoint/2010/main" val="600886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7727-82DF-CBA6-DAF4-BE9E59F03526}"/>
            </a:ext>
          </a:extLst>
        </p:cNvPr>
        <p:cNvGrpSpPr/>
        <p:nvPr/>
      </p:nvGrpSpPr>
      <p:grpSpPr>
        <a:xfrm>
          <a:off x="0" y="0"/>
          <a:ext cx="0" cy="0"/>
          <a:chOff x="0" y="0"/>
          <a:chExt cx="0" cy="0"/>
        </a:xfrm>
      </p:grpSpPr>
      <p:pic>
        <p:nvPicPr>
          <p:cNvPr id="6" name="Image 5" descr="Une image contenant capture d’écran, maison&#10;&#10;Description générée automatiquement">
            <a:extLst>
              <a:ext uri="{FF2B5EF4-FFF2-40B4-BE49-F238E27FC236}">
                <a16:creationId xmlns:a16="http://schemas.microsoft.com/office/drawing/2014/main" id="{0363F3ED-4400-3D16-2B2C-6DA39C003007}"/>
              </a:ext>
            </a:extLst>
          </p:cNvPr>
          <p:cNvPicPr>
            <a:picLocks noChangeAspect="1"/>
          </p:cNvPicPr>
          <p:nvPr/>
        </p:nvPicPr>
        <p:blipFill>
          <a:blip r:embed="rId2"/>
          <a:stretch>
            <a:fillRect/>
          </a:stretch>
        </p:blipFill>
        <p:spPr>
          <a:xfrm>
            <a:off x="-1" y="0"/>
            <a:ext cx="12614817" cy="7095835"/>
          </a:xfrm>
          <a:prstGeom prst="rect">
            <a:avLst/>
          </a:prstGeom>
        </p:spPr>
      </p:pic>
      <p:sp>
        <p:nvSpPr>
          <p:cNvPr id="7" name="Rectangle 6">
            <a:extLst>
              <a:ext uri="{FF2B5EF4-FFF2-40B4-BE49-F238E27FC236}">
                <a16:creationId xmlns:a16="http://schemas.microsoft.com/office/drawing/2014/main" id="{E80FBFC0-E19C-4EE4-9F69-0E20295E9F45}"/>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0544FDAC-864A-9E94-4279-43A0C17520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70"/>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9" name="Image 8">
            <a:extLst>
              <a:ext uri="{FF2B5EF4-FFF2-40B4-BE49-F238E27FC236}">
                <a16:creationId xmlns:a16="http://schemas.microsoft.com/office/drawing/2014/main" id="{4F3F8AD4-A0BA-4B7E-413B-5FC657B3623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86FFE7FB-05ED-7D1C-742D-792B811343EE}"/>
              </a:ext>
            </a:extLst>
          </p:cNvPr>
          <p:cNvSpPr txBox="1"/>
          <p:nvPr/>
        </p:nvSpPr>
        <p:spPr>
          <a:xfrm>
            <a:off x="1348329" y="1764154"/>
            <a:ext cx="4815342" cy="4431983"/>
          </a:xfrm>
          <a:prstGeom prst="rect">
            <a:avLst/>
          </a:prstGeom>
          <a:noFill/>
        </p:spPr>
        <p:txBody>
          <a:bodyPr wrap="square">
            <a:spAutoFit/>
          </a:bodyPr>
          <a:lstStyle/>
          <a:p>
            <a:r>
              <a:rPr lang="fr-FR" sz="2350" dirty="0">
                <a:solidFill>
                  <a:srgbClr val="294D9D"/>
                </a:solidFill>
                <a:latin typeface="Calibri" panose="020F0502020204030204" pitchFamily="34" charset="0"/>
                <a:ea typeface="Roboto Medium" panose="02000000000000000000" pitchFamily="2" charset="0"/>
              </a:rPr>
              <a:t>Elle était facile celle-ci... Le plâtrier-plaquiste pose des plafonds et cloisons en utilisant différentes techniques et produits à base de plâtre (carreaux de plâtre, plaques...). Il réalise, grâce à ces matériaux, des travaux d’isolation thermique par l’intérieur, d’isolation acoustique et de protection au feu. Il peut aussi être amené à embellir nos habitations lorsqu'il se spécialise comme staffeur-ornemaniste !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088C09BA-9B1E-61BD-B5FB-8F0D57FCC8BB}"/>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180073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686C2-ECF2-288C-E2E7-E98DE24A4512}"/>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1BDE2394-1A99-AB2D-ADCB-126AA05507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79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14893B3F-05AA-A75B-4CFB-1BB1C1FA5C69}"/>
              </a:ext>
            </a:extLst>
          </p:cNvPr>
          <p:cNvPicPr>
            <a:picLocks noChangeAspect="1"/>
          </p:cNvPicPr>
          <p:nvPr/>
        </p:nvPicPr>
        <p:blipFill>
          <a:blip r:embed="rId2"/>
          <a:stretch>
            <a:fill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5FC8AFF0-22E6-2490-BFAF-265427E2191D}"/>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23" name="Image 22">
            <a:extLst>
              <a:ext uri="{FF2B5EF4-FFF2-40B4-BE49-F238E27FC236}">
                <a16:creationId xmlns:a16="http://schemas.microsoft.com/office/drawing/2014/main" id="{AEBA14DD-B7B1-BE4A-3516-38C5E2635036}"/>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63BC0596-1320-1797-BAF9-97215B996A5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6" name="Image 5">
            <a:extLst>
              <a:ext uri="{FF2B5EF4-FFF2-40B4-BE49-F238E27FC236}">
                <a16:creationId xmlns:a16="http://schemas.microsoft.com/office/drawing/2014/main" id="{123C50CA-DCED-4960-0C78-13A8C2FFB932}"/>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9" name="ZoneTexte 18">
            <a:extLst>
              <a:ext uri="{FF2B5EF4-FFF2-40B4-BE49-F238E27FC236}">
                <a16:creationId xmlns:a16="http://schemas.microsoft.com/office/drawing/2014/main" id="{E7C98C99-8A63-2634-FAC9-80C2521D4A64}"/>
              </a:ext>
            </a:extLst>
          </p:cNvPr>
          <p:cNvSpPr txBox="1"/>
          <p:nvPr/>
        </p:nvSpPr>
        <p:spPr>
          <a:xfrm>
            <a:off x="2148885" y="3149747"/>
            <a:ext cx="884972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l'isolation thermique et l'étanchéité. </a:t>
            </a:r>
          </a:p>
        </p:txBody>
      </p:sp>
      <p:sp>
        <p:nvSpPr>
          <p:cNvPr id="20" name="ZoneTexte 19">
            <a:extLst>
              <a:ext uri="{FF2B5EF4-FFF2-40B4-BE49-F238E27FC236}">
                <a16:creationId xmlns:a16="http://schemas.microsoft.com/office/drawing/2014/main" id="{58EB0F01-39A6-F1BF-7BC1-8C68B528D0F2}"/>
              </a:ext>
            </a:extLst>
          </p:cNvPr>
          <p:cNvSpPr txBox="1"/>
          <p:nvPr/>
        </p:nvSpPr>
        <p:spPr>
          <a:xfrm>
            <a:off x="2148885" y="4259828"/>
            <a:ext cx="898983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S'assurer que tout le monde sorte bien couvert ! </a:t>
            </a:r>
          </a:p>
        </p:txBody>
      </p:sp>
      <p:sp>
        <p:nvSpPr>
          <p:cNvPr id="21" name="ZoneTexte 20">
            <a:extLst>
              <a:ext uri="{FF2B5EF4-FFF2-40B4-BE49-F238E27FC236}">
                <a16:creationId xmlns:a16="http://schemas.microsoft.com/office/drawing/2014/main" id="{0E39D483-5843-2B33-E059-4DA8BBAB56DC}"/>
              </a:ext>
            </a:extLst>
          </p:cNvPr>
          <p:cNvSpPr txBox="1"/>
          <p:nvPr/>
        </p:nvSpPr>
        <p:spPr>
          <a:xfrm>
            <a:off x="214888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Poser la toiture : tuile, ardoise, zinc...</a:t>
            </a:r>
          </a:p>
        </p:txBody>
      </p:sp>
      <p:pic>
        <p:nvPicPr>
          <p:cNvPr id="7" name="Image 6" descr="Une image contenant texte, Police, capture d’écran, Graphique&#10;&#10;Description générée automatiquement">
            <a:extLst>
              <a:ext uri="{FF2B5EF4-FFF2-40B4-BE49-F238E27FC236}">
                <a16:creationId xmlns:a16="http://schemas.microsoft.com/office/drawing/2014/main" id="{D4D80E11-9154-E8C0-2453-A7A460EEB955}"/>
              </a:ext>
            </a:extLst>
          </p:cNvPr>
          <p:cNvPicPr>
            <a:picLocks noChangeAspect="1"/>
          </p:cNvPicPr>
          <p:nvPr/>
        </p:nvPicPr>
        <p:blipFill>
          <a:blip r:embed="rId7"/>
          <a:stretch>
            <a:fillRect/>
          </a:stretch>
        </p:blipFill>
        <p:spPr>
          <a:xfrm>
            <a:off x="-163381" y="192941"/>
            <a:ext cx="6832600" cy="1003300"/>
          </a:xfrm>
          <a:prstGeom prst="rect">
            <a:avLst/>
          </a:prstGeom>
        </p:spPr>
      </p:pic>
      <p:sp>
        <p:nvSpPr>
          <p:cNvPr id="4" name="ZoneTexte 3">
            <a:extLst>
              <a:ext uri="{FF2B5EF4-FFF2-40B4-BE49-F238E27FC236}">
                <a16:creationId xmlns:a16="http://schemas.microsoft.com/office/drawing/2014/main" id="{A68BDDC9-F173-EBF7-A72F-7F9FD998E067}"/>
              </a:ext>
            </a:extLst>
          </p:cNvPr>
          <p:cNvSpPr txBox="1"/>
          <p:nvPr/>
        </p:nvSpPr>
        <p:spPr>
          <a:xfrm>
            <a:off x="0" y="1499785"/>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LAQUELLE DE CES MISSIONS </a:t>
            </a:r>
            <a:br>
              <a:rPr lang="fr-FR" sz="3200" b="1" dirty="0">
                <a:solidFill>
                  <a:schemeClr val="bg1"/>
                </a:solidFill>
                <a:latin typeface="Calibri" panose="020F0502020204030204" pitchFamily="34" charset="0"/>
                <a:ea typeface="Roboto" panose="02000000000000000000" pitchFamily="2" charset="0"/>
              </a:rPr>
            </a:br>
            <a:r>
              <a:rPr lang="fr-FR" sz="3200" b="1" dirty="0">
                <a:solidFill>
                  <a:schemeClr val="bg1"/>
                </a:solidFill>
                <a:latin typeface="Calibri" panose="020F0502020204030204" pitchFamily="34" charset="0"/>
                <a:ea typeface="Roboto" panose="02000000000000000000" pitchFamily="2" charset="0"/>
              </a:rPr>
              <a:t>NE FAIT PAS PARTIE DU MÉTIER DE COUVREUR ?</a:t>
            </a:r>
          </a:p>
        </p:txBody>
      </p:sp>
    </p:spTree>
    <p:extLst>
      <p:ext uri="{BB962C8B-B14F-4D97-AF65-F5344CB8AC3E}">
        <p14:creationId xmlns:p14="http://schemas.microsoft.com/office/powerpoint/2010/main" val="14550399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48A5-6942-92D5-210F-B47680685AF1}"/>
            </a:ext>
          </a:extLst>
        </p:cNvPr>
        <p:cNvGrpSpPr/>
        <p:nvPr/>
      </p:nvGrpSpPr>
      <p:grpSpPr>
        <a:xfrm>
          <a:off x="0" y="0"/>
          <a:ext cx="0" cy="0"/>
          <a:chOff x="0" y="0"/>
          <a:chExt cx="0" cy="0"/>
        </a:xfrm>
      </p:grpSpPr>
      <p:pic>
        <p:nvPicPr>
          <p:cNvPr id="7" name="Image 6" descr="Une image contenant capture d’écran, maison&#10;&#10;Description générée automatiquement">
            <a:extLst>
              <a:ext uri="{FF2B5EF4-FFF2-40B4-BE49-F238E27FC236}">
                <a16:creationId xmlns:a16="http://schemas.microsoft.com/office/drawing/2014/main" id="{B181C17E-D648-60FF-ACAC-B48C89DB6651}"/>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1C9EFF92-5027-06EF-3270-89E27ED2CAF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D1D36875-9E7A-D905-9440-E91484A013F0}"/>
              </a:ext>
            </a:extLst>
          </p:cNvPr>
          <p:cNvSpPr txBox="1"/>
          <p:nvPr/>
        </p:nvSpPr>
        <p:spPr>
          <a:xfrm>
            <a:off x="0" y="1720840"/>
            <a:ext cx="12191999" cy="341632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AUJOURD'HUI, </a:t>
            </a:r>
          </a:p>
          <a:p>
            <a:pPr algn="ctr"/>
            <a:r>
              <a:rPr lang="fr-FR" sz="5400" b="1" dirty="0">
                <a:solidFill>
                  <a:schemeClr val="bg1"/>
                </a:solidFill>
                <a:latin typeface="Calibri" panose="020F0502020204030204" pitchFamily="34" charset="0"/>
                <a:ea typeface="Roboto" panose="02000000000000000000" pitchFamily="2" charset="0"/>
              </a:rPr>
              <a:t>LES CONSTRUCTEURS BOIS PEUVENT TRAVAILLER SUR DES BÂTIMENTS DE GRANDE HAUTEUR.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2F6FB257-22FB-78FB-E1C2-AD191EF5ABDD}"/>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10769682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B1DFA-3879-36BA-DFEC-F527828BD9E4}"/>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3A056235-C136-2D69-48CB-0908241584D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CE11DCEB-7BFF-52F2-441A-EF6EB02F895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B190228B-F773-6F68-362D-C87DAD63C327}"/>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1B8D7D6F-12C0-4CF0-1321-E76E981CCE3B}"/>
              </a:ext>
            </a:extLst>
          </p:cNvPr>
          <p:cNvPicPr>
            <a:picLocks noChangeAspect="1"/>
          </p:cNvPicPr>
          <p:nvPr/>
        </p:nvPicPr>
        <p:blipFill>
          <a:blip r:embed="rId4"/>
          <a:stretch>
            <a:fillRect/>
          </a:stretch>
        </p:blipFill>
        <p:spPr>
          <a:xfrm>
            <a:off x="808960" y="3072968"/>
            <a:ext cx="4600992" cy="3330000"/>
          </a:xfrm>
          <a:prstGeom prst="rect">
            <a:avLst/>
          </a:prstGeom>
        </p:spPr>
      </p:pic>
      <p:pic>
        <p:nvPicPr>
          <p:cNvPr id="7" name="Image 6" descr="Une image contenant capture d’écran, texte, Police, Rectangle&#10;&#10;Description générée automatiquement">
            <a:extLst>
              <a:ext uri="{FF2B5EF4-FFF2-40B4-BE49-F238E27FC236}">
                <a16:creationId xmlns:a16="http://schemas.microsoft.com/office/drawing/2014/main" id="{436F2393-C3BB-DC90-B75D-55DA99975277}"/>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032A42B3-2A54-4540-F592-FEBA89091C87}"/>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sp>
        <p:nvSpPr>
          <p:cNvPr id="11" name="ZoneTexte 10">
            <a:extLst>
              <a:ext uri="{FF2B5EF4-FFF2-40B4-BE49-F238E27FC236}">
                <a16:creationId xmlns:a16="http://schemas.microsoft.com/office/drawing/2014/main" id="{A2EE6D5A-EE43-1586-C390-F8268AFF31D7}"/>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0466ADEB-64A4-A9C5-E77E-631A64F476F1}"/>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344778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C520B-FE3D-1F49-E055-76662DFD27FD}"/>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70CBF6B7-FC04-267A-D0C8-2A0683E22F6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EE31DA76-F7E1-C15A-2AF4-F07B7C57679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descr="Une image contenant capture d’écran, texte, Police, Rectangle&#10;&#10;Description générée automatiquement">
            <a:extLst>
              <a:ext uri="{FF2B5EF4-FFF2-40B4-BE49-F238E27FC236}">
                <a16:creationId xmlns:a16="http://schemas.microsoft.com/office/drawing/2014/main" id="{F595D840-E9FF-B01E-B88F-390C2AC83FF1}"/>
              </a:ext>
            </a:extLst>
          </p:cNvPr>
          <p:cNvPicPr>
            <a:picLocks noChangeAspect="1"/>
          </p:cNvPicPr>
          <p:nvPr/>
        </p:nvPicPr>
        <p:blipFill>
          <a:blip r:embed="rId4"/>
          <a:stretch>
            <a:fillRect/>
          </a:stretch>
        </p:blipFill>
        <p:spPr>
          <a:xfrm>
            <a:off x="808960" y="3072968"/>
            <a:ext cx="4600992" cy="3330000"/>
          </a:xfrm>
          <a:prstGeom prst="rect">
            <a:avLst/>
          </a:prstGeom>
        </p:spPr>
      </p:pic>
      <p:sp>
        <p:nvSpPr>
          <p:cNvPr id="6" name="ZoneTexte 5">
            <a:extLst>
              <a:ext uri="{FF2B5EF4-FFF2-40B4-BE49-F238E27FC236}">
                <a16:creationId xmlns:a16="http://schemas.microsoft.com/office/drawing/2014/main" id="{316E2685-6742-5F5C-4817-DD3BE467EC14}"/>
              </a:ext>
            </a:extLst>
          </p:cNvPr>
          <p:cNvSpPr txBox="1"/>
          <p:nvPr/>
        </p:nvSpPr>
        <p:spPr>
          <a:xfrm>
            <a:off x="1230096" y="4178234"/>
            <a:ext cx="3758719" cy="1569660"/>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Avec les évolutions techniques, ils peuvent même construire </a:t>
            </a:r>
          </a:p>
          <a:p>
            <a:pPr algn="ctr"/>
            <a:r>
              <a:rPr lang="fr-FR" sz="2400" dirty="0">
                <a:solidFill>
                  <a:srgbClr val="294D9D"/>
                </a:solidFill>
                <a:latin typeface="Calibri" panose="020F0502020204030204" pitchFamily="34" charset="0"/>
                <a:ea typeface="Roboto Medium" panose="02000000000000000000" pitchFamily="2" charset="0"/>
              </a:rPr>
              <a:t>des tours en bois !</a:t>
            </a:r>
          </a:p>
        </p:txBody>
      </p:sp>
      <p:pic>
        <p:nvPicPr>
          <p:cNvPr id="12" name="Image 11" descr="Une image contenant capture d’écran, texte, Police, Rectangle&#10;&#10;Description générée automatiquement">
            <a:extLst>
              <a:ext uri="{FF2B5EF4-FFF2-40B4-BE49-F238E27FC236}">
                <a16:creationId xmlns:a16="http://schemas.microsoft.com/office/drawing/2014/main" id="{E0CB37B2-BB1F-518C-7F8A-EB307C97EC77}"/>
              </a:ext>
            </a:extLst>
          </p:cNvPr>
          <p:cNvPicPr>
            <a:picLocks noChangeAspect="1"/>
          </p:cNvPicPr>
          <p:nvPr/>
        </p:nvPicPr>
        <p:blipFill>
          <a:blip r:embed="rId5"/>
          <a:stretch>
            <a:fillRect/>
          </a:stretch>
        </p:blipFill>
        <p:spPr>
          <a:xfrm>
            <a:off x="6789231" y="3072968"/>
            <a:ext cx="4593808" cy="3327400"/>
          </a:xfrm>
          <a:prstGeom prst="rect">
            <a:avLst/>
          </a:prstGeom>
        </p:spPr>
      </p:pic>
      <p:sp>
        <p:nvSpPr>
          <p:cNvPr id="13" name="ZoneTexte 12">
            <a:extLst>
              <a:ext uri="{FF2B5EF4-FFF2-40B4-BE49-F238E27FC236}">
                <a16:creationId xmlns:a16="http://schemas.microsoft.com/office/drawing/2014/main" id="{D76CB2CD-C0A7-28FC-A255-F38AA859BDCF}"/>
              </a:ext>
            </a:extLst>
          </p:cNvPr>
          <p:cNvSpPr txBox="1"/>
          <p:nvPr/>
        </p:nvSpPr>
        <p:spPr>
          <a:xfrm>
            <a:off x="6959849" y="4547565"/>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Le bois c'est joli, </a:t>
            </a:r>
          </a:p>
          <a:p>
            <a:pPr algn="ctr"/>
            <a:r>
              <a:rPr lang="fr-FR" sz="2400" dirty="0">
                <a:solidFill>
                  <a:srgbClr val="294D9D"/>
                </a:solidFill>
                <a:latin typeface="Calibri" panose="020F0502020204030204" pitchFamily="34" charset="0"/>
                <a:ea typeface="Roboto Medium" panose="02000000000000000000" pitchFamily="2" charset="0"/>
              </a:rPr>
              <a:t>mais c'est fragile.</a:t>
            </a:r>
          </a:p>
        </p:txBody>
      </p:sp>
      <p:pic>
        <p:nvPicPr>
          <p:cNvPr id="7" name="Image 6" descr="Une image contenant Police, texte, Graphique, capture d’écran&#10;&#10;Description générée automatiquement">
            <a:extLst>
              <a:ext uri="{FF2B5EF4-FFF2-40B4-BE49-F238E27FC236}">
                <a16:creationId xmlns:a16="http://schemas.microsoft.com/office/drawing/2014/main" id="{DF46F886-CFC8-8B30-2B5C-AB54B7A84A51}"/>
              </a:ext>
            </a:extLst>
          </p:cNvPr>
          <p:cNvPicPr>
            <a:picLocks noChangeAspect="1"/>
          </p:cNvPicPr>
          <p:nvPr/>
        </p:nvPicPr>
        <p:blipFill>
          <a:blip r:embed="rId6"/>
          <a:stretch>
            <a:fillRect/>
          </a:stretch>
        </p:blipFill>
        <p:spPr>
          <a:xfrm>
            <a:off x="-164264" y="208329"/>
            <a:ext cx="5937403" cy="1004400"/>
          </a:xfrm>
          <a:prstGeom prst="rect">
            <a:avLst/>
          </a:prstGeom>
        </p:spPr>
      </p:pic>
      <p:sp>
        <p:nvSpPr>
          <p:cNvPr id="5" name="ZoneTexte 4">
            <a:extLst>
              <a:ext uri="{FF2B5EF4-FFF2-40B4-BE49-F238E27FC236}">
                <a16:creationId xmlns:a16="http://schemas.microsoft.com/office/drawing/2014/main" id="{97B3619A-2694-C358-99FB-D07F4EF425CA}"/>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AUJOURD'HUI, LES CONSTRUCTEURS BOIS PEUVENT TRAVAILLER </a:t>
            </a:r>
          </a:p>
          <a:p>
            <a:pPr algn="ctr"/>
            <a:r>
              <a:rPr lang="fr-FR" sz="3200" b="1" dirty="0">
                <a:solidFill>
                  <a:schemeClr val="bg1"/>
                </a:solidFill>
                <a:latin typeface="Calibri" panose="020F0502020204030204" pitchFamily="34" charset="0"/>
                <a:ea typeface="Roboto" panose="02000000000000000000" pitchFamily="2" charset="0"/>
              </a:rPr>
              <a:t>SUR DES BÂTIMENTS DE GRANDE HAUTEUR.</a:t>
            </a:r>
          </a:p>
        </p:txBody>
      </p:sp>
    </p:spTree>
    <p:extLst>
      <p:ext uri="{BB962C8B-B14F-4D97-AF65-F5344CB8AC3E}">
        <p14:creationId xmlns:p14="http://schemas.microsoft.com/office/powerpoint/2010/main" val="9205039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66A54-3814-8D84-1ACB-411B03A7DCA8}"/>
            </a:ext>
          </a:extLst>
        </p:cNvPr>
        <p:cNvGrpSpPr/>
        <p:nvPr/>
      </p:nvGrpSpPr>
      <p:grpSpPr>
        <a:xfrm>
          <a:off x="0" y="0"/>
          <a:ext cx="0" cy="0"/>
          <a:chOff x="0" y="0"/>
          <a:chExt cx="0" cy="0"/>
        </a:xfrm>
      </p:grpSpPr>
      <p:pic>
        <p:nvPicPr>
          <p:cNvPr id="8" name="Image 7" descr="Une image contenant capture d’écran, maison&#10;&#10;Description générée automatiquement">
            <a:extLst>
              <a:ext uri="{FF2B5EF4-FFF2-40B4-BE49-F238E27FC236}">
                <a16:creationId xmlns:a16="http://schemas.microsoft.com/office/drawing/2014/main" id="{B6A672E2-90F4-0A21-D189-6D8A371320F7}"/>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C2E6887-ECCC-F869-D952-66ED8279322F}"/>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F1E87906-CA1C-4AF0-6B9A-0BB8151EECB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AF5A967E-8309-21B1-0826-685962BB9D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15B66E9F-245A-7E2C-2361-F4DC1BB98405}"/>
              </a:ext>
            </a:extLst>
          </p:cNvPr>
          <p:cNvSpPr txBox="1"/>
          <p:nvPr/>
        </p:nvSpPr>
        <p:spPr>
          <a:xfrm>
            <a:off x="1485761" y="2271986"/>
            <a:ext cx="4815342" cy="3416320"/>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constructeur bois conçoit en bureau d'étude, réalise en atelier puis assemble sur le chantier la structure des bâtiments en bois : ossatures, extensions, bâtiments complets… S’il peut travailler sur des petits édifices, il réalise aussi des bâtiments publics voire des bâtiments de grande hauteur. </a:t>
            </a:r>
          </a:p>
        </p:txBody>
      </p:sp>
      <p:pic>
        <p:nvPicPr>
          <p:cNvPr id="4" name="Image 3" descr="Une image contenant Police, capture d’écran, texte, Graphique&#10;&#10;Description générée automatiquement">
            <a:extLst>
              <a:ext uri="{FF2B5EF4-FFF2-40B4-BE49-F238E27FC236}">
                <a16:creationId xmlns:a16="http://schemas.microsoft.com/office/drawing/2014/main" id="{7230A40A-8B0A-47E5-BE2E-32E945A2F88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015055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14A61-31E3-A93D-E704-7533F38F1672}"/>
            </a:ext>
          </a:extLst>
        </p:cNvPr>
        <p:cNvGrpSpPr/>
        <p:nvPr/>
      </p:nvGrpSpPr>
      <p:grpSpPr>
        <a:xfrm>
          <a:off x="0" y="0"/>
          <a:ext cx="0" cy="0"/>
          <a:chOff x="0" y="0"/>
          <a:chExt cx="0" cy="0"/>
        </a:xfrm>
      </p:grpSpPr>
      <p:pic>
        <p:nvPicPr>
          <p:cNvPr id="5" name="Image 4" descr="Une image contenant neige, maison, capture d’écran, hiver&#10;&#10;Description générée automatiquement">
            <a:extLst>
              <a:ext uri="{FF2B5EF4-FFF2-40B4-BE49-F238E27FC236}">
                <a16:creationId xmlns:a16="http://schemas.microsoft.com/office/drawing/2014/main" id="{D9508E5F-1C1E-BE47-356C-50E2B76FA24C}"/>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2CF3982F-A50C-0113-DCBA-A9F4B9ADBB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3F623FB7-7ADC-888A-BC82-ABEC8A8CE052}"/>
              </a:ext>
            </a:extLst>
          </p:cNvPr>
          <p:cNvSpPr txBox="1"/>
          <p:nvPr/>
        </p:nvSpPr>
        <p:spPr>
          <a:xfrm>
            <a:off x="-88232" y="2551837"/>
            <a:ext cx="12368463"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QUEL ÉLÉMENT N'EST PAS INSTALLÉ </a:t>
            </a:r>
            <a:br>
              <a:rPr lang="fr-FR" sz="5400" b="1" dirty="0">
                <a:solidFill>
                  <a:schemeClr val="bg1"/>
                </a:solidFill>
                <a:latin typeface="Calibri" panose="020F0502020204030204" pitchFamily="34" charset="0"/>
                <a:ea typeface="Roboto" panose="02000000000000000000" pitchFamily="2" charset="0"/>
              </a:rPr>
            </a:br>
            <a:r>
              <a:rPr lang="fr-FR" sz="5400" b="1" dirty="0">
                <a:solidFill>
                  <a:schemeClr val="bg1"/>
                </a:solidFill>
                <a:latin typeface="Calibri" panose="020F0502020204030204" pitchFamily="34" charset="0"/>
                <a:ea typeface="Roboto" panose="02000000000000000000" pitchFamily="2" charset="0"/>
              </a:rPr>
              <a:t>PAR LE MENUISIER INSTALLATEUR ?</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6680E19D-19D2-A24D-0272-DC2ABEBF8E9F}"/>
              </a:ext>
            </a:extLst>
          </p:cNvPr>
          <p:cNvPicPr>
            <a:picLocks noChangeAspect="1"/>
          </p:cNvPicPr>
          <p:nvPr/>
        </p:nvPicPr>
        <p:blipFill>
          <a:blip r:embed="rId4"/>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16157143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70557-AAB4-B85A-5DAC-5DC4CBA662C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96010973-7712-7C16-6C8F-431B2774AEF8}"/>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3639C245-2905-F3DF-FC51-0512B9AD5A6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5806E49D-C4E6-AF40-032C-7E21CF93DA31}"/>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pic>
        <p:nvPicPr>
          <p:cNvPr id="5" name="Image 4">
            <a:extLst>
              <a:ext uri="{FF2B5EF4-FFF2-40B4-BE49-F238E27FC236}">
                <a16:creationId xmlns:a16="http://schemas.microsoft.com/office/drawing/2014/main" id="{364B66C6-57BC-FAB1-B8C8-313B15C899CB}"/>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7" name="Image 6">
            <a:extLst>
              <a:ext uri="{FF2B5EF4-FFF2-40B4-BE49-F238E27FC236}">
                <a16:creationId xmlns:a16="http://schemas.microsoft.com/office/drawing/2014/main" id="{9283EBC6-47A5-9BA0-6A53-C9B2CB596B19}"/>
              </a:ext>
            </a:extLst>
          </p:cNvPr>
          <p:cNvPicPr>
            <a:picLocks noChangeAspect="1"/>
          </p:cNvPicPr>
          <p:nvPr/>
        </p:nvPicPr>
        <p:blipFill>
          <a:blip r:embed="rId5"/>
          <a:stretch>
            <a:fillRect/>
          </a:stretch>
        </p:blipFill>
        <p:spPr>
          <a:xfrm>
            <a:off x="1193389" y="4019156"/>
            <a:ext cx="9805222" cy="943011"/>
          </a:xfrm>
          <a:prstGeom prst="rect">
            <a:avLst/>
          </a:prstGeom>
        </p:spPr>
      </p:pic>
      <p:pic>
        <p:nvPicPr>
          <p:cNvPr id="8" name="Image 7">
            <a:extLst>
              <a:ext uri="{FF2B5EF4-FFF2-40B4-BE49-F238E27FC236}">
                <a16:creationId xmlns:a16="http://schemas.microsoft.com/office/drawing/2014/main" id="{5BCF708A-F83B-CE71-B5EC-AB462FD484B3}"/>
              </a:ext>
            </a:extLst>
          </p:cNvPr>
          <p:cNvPicPr>
            <a:picLocks noChangeAspect="1"/>
          </p:cNvPicPr>
          <p:nvPr/>
        </p:nvPicPr>
        <p:blipFill>
          <a:blip r:embed="rId6"/>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A6DA995F-FE2D-4942-DB86-64295A54008E}"/>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4" name="ZoneTexte 13">
            <a:extLst>
              <a:ext uri="{FF2B5EF4-FFF2-40B4-BE49-F238E27FC236}">
                <a16:creationId xmlns:a16="http://schemas.microsoft.com/office/drawing/2014/main" id="{1845A60A-B6F7-F5A3-BEE2-A77179896160}"/>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sp>
        <p:nvSpPr>
          <p:cNvPr id="15" name="ZoneTexte 14">
            <a:extLst>
              <a:ext uri="{FF2B5EF4-FFF2-40B4-BE49-F238E27FC236}">
                <a16:creationId xmlns:a16="http://schemas.microsoft.com/office/drawing/2014/main" id="{4E16ABC0-B376-DD2E-83F0-68142C325A2C}"/>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6" name="Image 5" descr="Une image contenant texte, Police, capture d’écran, Graphique&#10;&#10;Description générée automatiquement">
            <a:extLst>
              <a:ext uri="{FF2B5EF4-FFF2-40B4-BE49-F238E27FC236}">
                <a16:creationId xmlns:a16="http://schemas.microsoft.com/office/drawing/2014/main" id="{530C810B-F560-2B30-21F5-F14E1366E5F8}"/>
              </a:ext>
            </a:extLst>
          </p:cNvPr>
          <p:cNvPicPr>
            <a:picLocks noChangeAspect="1"/>
          </p:cNvPicPr>
          <p:nvPr/>
        </p:nvPicPr>
        <p:blipFill>
          <a:blip r:embed="rId7"/>
          <a:stretch>
            <a:fillRect/>
          </a:stretch>
        </p:blipFill>
        <p:spPr>
          <a:xfrm>
            <a:off x="-163381" y="192941"/>
            <a:ext cx="6832600" cy="1003300"/>
          </a:xfrm>
          <a:prstGeom prst="rect">
            <a:avLst/>
          </a:prstGeom>
        </p:spPr>
      </p:pic>
    </p:spTree>
    <p:extLst>
      <p:ext uri="{BB962C8B-B14F-4D97-AF65-F5344CB8AC3E}">
        <p14:creationId xmlns:p14="http://schemas.microsoft.com/office/powerpoint/2010/main" val="3725546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8DF6-CC45-9B53-C7F5-8386FFC4EE0F}"/>
            </a:ext>
          </a:extLst>
        </p:cNvPr>
        <p:cNvGrpSpPr/>
        <p:nvPr/>
      </p:nvGrpSpPr>
      <p:grpSpPr>
        <a:xfrm>
          <a:off x="0" y="0"/>
          <a:ext cx="0" cy="0"/>
          <a:chOff x="0" y="0"/>
          <a:chExt cx="0" cy="0"/>
        </a:xfrm>
      </p:grpSpPr>
      <p:pic>
        <p:nvPicPr>
          <p:cNvPr id="10" name="Image 9" descr="Une image contenant neige, maison, capture d’écran, hiver&#10;&#10;Description générée automatiquement">
            <a:extLst>
              <a:ext uri="{FF2B5EF4-FFF2-40B4-BE49-F238E27FC236}">
                <a16:creationId xmlns:a16="http://schemas.microsoft.com/office/drawing/2014/main" id="{1A32ED49-4A86-608D-FF34-85D49F52CAB4}"/>
              </a:ext>
            </a:extLst>
          </p:cNvPr>
          <p:cNvPicPr>
            <a:picLocks noChangeAspect="1"/>
          </p:cNvPicPr>
          <p:nvPr/>
        </p:nvPicPr>
        <p:blipFill>
          <a:blip r:embed="rId2"/>
          <a:stretch>
            <a:fillRect/>
          </a:stretch>
        </p:blipFill>
        <p:spPr>
          <a:xfrm>
            <a:off x="-1" y="0"/>
            <a:ext cx="12368463" cy="6957260"/>
          </a:xfrm>
          <a:prstGeom prst="rect">
            <a:avLst/>
          </a:prstGeom>
        </p:spPr>
      </p:pic>
      <p:pic>
        <p:nvPicPr>
          <p:cNvPr id="2" name="Image 1">
            <a:extLst>
              <a:ext uri="{FF2B5EF4-FFF2-40B4-BE49-F238E27FC236}">
                <a16:creationId xmlns:a16="http://schemas.microsoft.com/office/drawing/2014/main" id="{5548702A-37A9-B782-CB99-FE1F12083F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285FFD6-8BE9-7FF6-9248-366470C85993}"/>
              </a:ext>
            </a:extLst>
          </p:cNvPr>
          <p:cNvPicPr>
            <a:picLocks noChangeAspect="1"/>
          </p:cNvPicPr>
          <p:nvPr/>
        </p:nvPicPr>
        <p:blipFill>
          <a:blip r:embed="rId4"/>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79DCA042-4D48-03B6-9B05-A8B4BF6960FE}"/>
              </a:ext>
            </a:extLst>
          </p:cNvPr>
          <p:cNvSpPr txBox="1"/>
          <p:nvPr/>
        </p:nvSpPr>
        <p:spPr>
          <a:xfrm>
            <a:off x="2378055" y="4259828"/>
            <a:ext cx="793989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carrelage.</a:t>
            </a:r>
          </a:p>
        </p:txBody>
      </p:sp>
      <p:pic>
        <p:nvPicPr>
          <p:cNvPr id="7" name="Image 6">
            <a:extLst>
              <a:ext uri="{FF2B5EF4-FFF2-40B4-BE49-F238E27FC236}">
                <a16:creationId xmlns:a16="http://schemas.microsoft.com/office/drawing/2014/main" id="{F5AE5054-36B6-6AD4-1E5F-E1DBE56FC63F}"/>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16" name="Image 15">
            <a:extLst>
              <a:ext uri="{FF2B5EF4-FFF2-40B4-BE49-F238E27FC236}">
                <a16:creationId xmlns:a16="http://schemas.microsoft.com/office/drawing/2014/main" id="{AEE3BE28-C14A-C081-715E-E91665144653}"/>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7" name="ZoneTexte 16">
            <a:extLst>
              <a:ext uri="{FF2B5EF4-FFF2-40B4-BE49-F238E27FC236}">
                <a16:creationId xmlns:a16="http://schemas.microsoft.com/office/drawing/2014/main" id="{4401AF59-6F1C-2C7C-BD83-870357E5290A}"/>
              </a:ext>
            </a:extLst>
          </p:cNvPr>
          <p:cNvSpPr txBox="1"/>
          <p:nvPr/>
        </p:nvSpPr>
        <p:spPr>
          <a:xfrm>
            <a:off x="2378055" y="3147510"/>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Les portes.</a:t>
            </a:r>
          </a:p>
        </p:txBody>
      </p:sp>
      <p:sp>
        <p:nvSpPr>
          <p:cNvPr id="18" name="ZoneTexte 17">
            <a:extLst>
              <a:ext uri="{FF2B5EF4-FFF2-40B4-BE49-F238E27FC236}">
                <a16:creationId xmlns:a16="http://schemas.microsoft.com/office/drawing/2014/main" id="{D8D841E7-E078-ABC8-2023-1C5011CB2431}"/>
              </a:ext>
            </a:extLst>
          </p:cNvPr>
          <p:cNvSpPr txBox="1"/>
          <p:nvPr/>
        </p:nvSpPr>
        <p:spPr>
          <a:xfrm>
            <a:off x="2378055" y="5345856"/>
            <a:ext cx="7696054"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parquet.</a:t>
            </a:r>
          </a:p>
        </p:txBody>
      </p:sp>
      <p:pic>
        <p:nvPicPr>
          <p:cNvPr id="8" name="Image 7" descr="Une image contenant texte, Police, capture d’écran, Graphique&#10;&#10;Description générée automatiquement">
            <a:extLst>
              <a:ext uri="{FF2B5EF4-FFF2-40B4-BE49-F238E27FC236}">
                <a16:creationId xmlns:a16="http://schemas.microsoft.com/office/drawing/2014/main" id="{A583E50B-238C-CA3A-C2E8-338F521DB159}"/>
              </a:ext>
            </a:extLst>
          </p:cNvPr>
          <p:cNvPicPr>
            <a:picLocks noChangeAspect="1"/>
          </p:cNvPicPr>
          <p:nvPr/>
        </p:nvPicPr>
        <p:blipFill>
          <a:blip r:embed="rId7"/>
          <a:stretch>
            <a:fillRect/>
          </a:stretch>
        </p:blipFill>
        <p:spPr>
          <a:xfrm>
            <a:off x="-163381" y="192941"/>
            <a:ext cx="6832600" cy="1003300"/>
          </a:xfrm>
          <a:prstGeom prst="rect">
            <a:avLst/>
          </a:prstGeom>
        </p:spPr>
      </p:pic>
      <p:sp>
        <p:nvSpPr>
          <p:cNvPr id="5" name="ZoneTexte 4">
            <a:extLst>
              <a:ext uri="{FF2B5EF4-FFF2-40B4-BE49-F238E27FC236}">
                <a16:creationId xmlns:a16="http://schemas.microsoft.com/office/drawing/2014/main" id="{84165003-079D-F8FF-BBBD-861E7AADCEFA}"/>
              </a:ext>
            </a:extLst>
          </p:cNvPr>
          <p:cNvSpPr txBox="1"/>
          <p:nvPr/>
        </p:nvSpPr>
        <p:spPr>
          <a:xfrm>
            <a:off x="0" y="1467453"/>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QUEL ÉLÉMENT N'EST PAS INSTALLÉ PAR </a:t>
            </a:r>
          </a:p>
          <a:p>
            <a:pPr algn="ctr"/>
            <a:r>
              <a:rPr lang="fr-FR" sz="3200" b="1" dirty="0">
                <a:solidFill>
                  <a:schemeClr val="bg1"/>
                </a:solidFill>
                <a:latin typeface="Calibri" panose="020F0502020204030204" pitchFamily="34" charset="0"/>
                <a:ea typeface="Roboto" panose="02000000000000000000" pitchFamily="2" charset="0"/>
              </a:rPr>
              <a:t>LE MENUISIER INSTALLATEUR ?</a:t>
            </a:r>
          </a:p>
        </p:txBody>
      </p:sp>
    </p:spTree>
    <p:extLst>
      <p:ext uri="{BB962C8B-B14F-4D97-AF65-F5344CB8AC3E}">
        <p14:creationId xmlns:p14="http://schemas.microsoft.com/office/powerpoint/2010/main" val="187727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B53D-8FB7-CDE8-20FA-B4C168C69792}"/>
            </a:ext>
          </a:extLst>
        </p:cNvPr>
        <p:cNvGrpSpPr/>
        <p:nvPr/>
      </p:nvGrpSpPr>
      <p:grpSpPr>
        <a:xfrm>
          <a:off x="0" y="0"/>
          <a:ext cx="0" cy="0"/>
          <a:chOff x="0" y="0"/>
          <a:chExt cx="0" cy="0"/>
        </a:xfrm>
      </p:grpSpPr>
      <p:pic>
        <p:nvPicPr>
          <p:cNvPr id="8" name="Image 7" descr="Une image contenant neige, maison, capture d’écran, hiver&#10;&#10;Description générée automatiquement">
            <a:extLst>
              <a:ext uri="{FF2B5EF4-FFF2-40B4-BE49-F238E27FC236}">
                <a16:creationId xmlns:a16="http://schemas.microsoft.com/office/drawing/2014/main" id="{004BE33F-0470-1969-68E3-12D52926D1C1}"/>
              </a:ext>
            </a:extLst>
          </p:cNvPr>
          <p:cNvPicPr>
            <a:picLocks noChangeAspect="1"/>
          </p:cNvPicPr>
          <p:nvPr/>
        </p:nvPicPr>
        <p:blipFill>
          <a:blip r:embed="rId2"/>
          <a:stretch>
            <a:fillRect/>
          </a:stretch>
        </p:blipFill>
        <p:spPr>
          <a:xfrm>
            <a:off x="-1" y="0"/>
            <a:ext cx="12368463" cy="6957260"/>
          </a:xfrm>
          <a:prstGeom prst="rect">
            <a:avLst/>
          </a:prstGeom>
        </p:spPr>
      </p:pic>
      <p:sp>
        <p:nvSpPr>
          <p:cNvPr id="6" name="Rectangle 5">
            <a:extLst>
              <a:ext uri="{FF2B5EF4-FFF2-40B4-BE49-F238E27FC236}">
                <a16:creationId xmlns:a16="http://schemas.microsoft.com/office/drawing/2014/main" id="{D4727150-C819-71F4-8795-C855A19A44F6}"/>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F5026FCC-38D2-3DDD-1DB4-E7E4015FAC1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30766FB9-3D15-0A5F-A593-41DFA910DDC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27AB5048-268C-A687-69D9-8FF2A8FDA6FF}"/>
              </a:ext>
            </a:extLst>
          </p:cNvPr>
          <p:cNvSpPr txBox="1"/>
          <p:nvPr/>
        </p:nvSpPr>
        <p:spPr>
          <a:xfrm>
            <a:off x="1485761" y="2087320"/>
            <a:ext cx="4815342"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menuisier installateur est le spécialiste de l’installation d'ouvrages de menuiserie en bois, matériaux dérivés et autres matériaux : fenêtres, portes, escaliers, parquets, etc. Son travail participe à l'isolation énergétique et phonique et à l'étanchéité des bâtiments, toujours dans le respect des normes en vigueur.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4FE89498-1E24-F87D-5855-544A97800ED9}"/>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3831566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6E4A-5022-9927-FEF4-073E344383B8}"/>
            </a:ext>
          </a:extLst>
        </p:cNvPr>
        <p:cNvGrpSpPr/>
        <p:nvPr/>
      </p:nvGrpSpPr>
      <p:grpSpPr>
        <a:xfrm>
          <a:off x="0" y="0"/>
          <a:ext cx="0" cy="0"/>
          <a:chOff x="0" y="0"/>
          <a:chExt cx="0" cy="0"/>
        </a:xfrm>
      </p:grpSpPr>
      <p:pic>
        <p:nvPicPr>
          <p:cNvPr id="6" name="Image 5" descr="Une image contenant neige, plein air, hiver, skier&#10;&#10;Description générée automatiquement">
            <a:extLst>
              <a:ext uri="{FF2B5EF4-FFF2-40B4-BE49-F238E27FC236}">
                <a16:creationId xmlns:a16="http://schemas.microsoft.com/office/drawing/2014/main" id="{5875E640-0C21-986A-6191-644C40C90D0B}"/>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0021406C-79A1-A9DA-1F24-7B20DAD959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A2069CBC-D90F-8266-C80E-19F6DBF39DBB}"/>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UN CONSTRUCTEUR EN </a:t>
            </a:r>
          </a:p>
          <a:p>
            <a:pPr algn="ctr"/>
            <a:r>
              <a:rPr lang="fr-FR" sz="5400" b="1" dirty="0">
                <a:solidFill>
                  <a:schemeClr val="bg1"/>
                </a:solidFill>
                <a:latin typeface="Calibri" panose="020F0502020204030204" pitchFamily="34" charset="0"/>
                <a:ea typeface="Roboto" panose="02000000000000000000" pitchFamily="2" charset="0"/>
              </a:rPr>
              <a:t>OUVRAGES D'ART TRAVAILLE... </a:t>
            </a:r>
          </a:p>
        </p:txBody>
      </p:sp>
      <p:pic>
        <p:nvPicPr>
          <p:cNvPr id="5" name="Image 4">
            <a:extLst>
              <a:ext uri="{FF2B5EF4-FFF2-40B4-BE49-F238E27FC236}">
                <a16:creationId xmlns:a16="http://schemas.microsoft.com/office/drawing/2014/main" id="{894F9E7F-85DD-8F86-646C-BBDB76EEC455}"/>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14166796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1FFFB-97E4-C4E6-3FB7-DA67EEE516C8}"/>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CD07C8B5-CAFF-087C-65D8-D0E9CEE0C7CE}"/>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98B362C-6A65-1D8A-DAF8-42F765BE20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01B0A14E-78D0-E43A-E884-CE125FC53271}"/>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pic>
        <p:nvPicPr>
          <p:cNvPr id="5" name="Image 4">
            <a:extLst>
              <a:ext uri="{FF2B5EF4-FFF2-40B4-BE49-F238E27FC236}">
                <a16:creationId xmlns:a16="http://schemas.microsoft.com/office/drawing/2014/main" id="{3384C2F3-9151-A5BB-0F56-5F22FD2E9B30}"/>
              </a:ext>
            </a:extLst>
          </p:cNvPr>
          <p:cNvPicPr>
            <a:picLocks noChangeAspect="1"/>
          </p:cNvPicPr>
          <p:nvPr/>
        </p:nvPicPr>
        <p:blipFill>
          <a:blip r:embed="rId4"/>
          <a:stretch>
            <a:fillRect/>
          </a:stretch>
        </p:blipFill>
        <p:spPr>
          <a:xfrm>
            <a:off x="1193389" y="2880547"/>
            <a:ext cx="9805222" cy="995592"/>
          </a:xfrm>
          <a:prstGeom prst="rect">
            <a:avLst/>
          </a:prstGeom>
        </p:spPr>
      </p:pic>
      <p:pic>
        <p:nvPicPr>
          <p:cNvPr id="8" name="Image 7">
            <a:extLst>
              <a:ext uri="{FF2B5EF4-FFF2-40B4-BE49-F238E27FC236}">
                <a16:creationId xmlns:a16="http://schemas.microsoft.com/office/drawing/2014/main" id="{28CE5FE3-4E2C-2F7D-501F-D43FDDF42D11}"/>
              </a:ext>
            </a:extLst>
          </p:cNvPr>
          <p:cNvPicPr>
            <a:picLocks noChangeAspect="1"/>
          </p:cNvPicPr>
          <p:nvPr/>
        </p:nvPicPr>
        <p:blipFill>
          <a:blip r:embed="rId5"/>
          <a:stretch>
            <a:fillRect/>
          </a:stretch>
        </p:blipFill>
        <p:spPr>
          <a:xfrm>
            <a:off x="1193389" y="5105184"/>
            <a:ext cx="9805222" cy="943011"/>
          </a:xfrm>
          <a:prstGeom prst="rect">
            <a:avLst/>
          </a:prstGeom>
        </p:spPr>
      </p:pic>
      <p:sp>
        <p:nvSpPr>
          <p:cNvPr id="13" name="ZoneTexte 12">
            <a:extLst>
              <a:ext uri="{FF2B5EF4-FFF2-40B4-BE49-F238E27FC236}">
                <a16:creationId xmlns:a16="http://schemas.microsoft.com/office/drawing/2014/main" id="{BBABB624-3AEC-F67F-F47C-583D34BF2330}"/>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sp>
        <p:nvSpPr>
          <p:cNvPr id="15" name="ZoneTexte 14">
            <a:extLst>
              <a:ext uri="{FF2B5EF4-FFF2-40B4-BE49-F238E27FC236}">
                <a16:creationId xmlns:a16="http://schemas.microsoft.com/office/drawing/2014/main" id="{A4C136DE-A186-181F-69DB-F299887936DD}"/>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pic>
        <p:nvPicPr>
          <p:cNvPr id="16" name="Image 15">
            <a:extLst>
              <a:ext uri="{FF2B5EF4-FFF2-40B4-BE49-F238E27FC236}">
                <a16:creationId xmlns:a16="http://schemas.microsoft.com/office/drawing/2014/main" id="{B805744B-9F06-1EA9-8561-11DB6D3940AC}"/>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17" name="ZoneTexte 16">
            <a:extLst>
              <a:ext uri="{FF2B5EF4-FFF2-40B4-BE49-F238E27FC236}">
                <a16:creationId xmlns:a16="http://schemas.microsoft.com/office/drawing/2014/main" id="{191A7172-595F-C6F8-72B4-29C93468615A}"/>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pic>
        <p:nvPicPr>
          <p:cNvPr id="6" name="Image 5">
            <a:extLst>
              <a:ext uri="{FF2B5EF4-FFF2-40B4-BE49-F238E27FC236}">
                <a16:creationId xmlns:a16="http://schemas.microsoft.com/office/drawing/2014/main" id="{F2E7219D-BF00-A328-E47F-5A5AA06BCDFA}"/>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2994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B429-557B-C8C6-7602-1D4D4A914A76}"/>
            </a:ext>
          </a:extLst>
        </p:cNvPr>
        <p:cNvGrpSpPr/>
        <p:nvPr/>
      </p:nvGrpSpPr>
      <p:grpSpPr>
        <a:xfrm>
          <a:off x="0" y="0"/>
          <a:ext cx="0" cy="0"/>
          <a:chOff x="0" y="0"/>
          <a:chExt cx="0" cy="0"/>
        </a:xfrm>
      </p:grpSpPr>
      <p:pic>
        <p:nvPicPr>
          <p:cNvPr id="2" name="Image 1" descr="Une image contenant neige, maison, capture d’écran, hiver&#10;&#10;Description générée automatiquement">
            <a:extLst>
              <a:ext uri="{FF2B5EF4-FFF2-40B4-BE49-F238E27FC236}">
                <a16:creationId xmlns:a16="http://schemas.microsoft.com/office/drawing/2014/main" id="{19F788A2-1237-E063-117D-5252A488D0E9}"/>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95096D3-6C8B-43BB-CEC0-478358A901A9}"/>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1DC321D3-5E58-556C-F0CF-8E0773746F3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9980E18-6618-5F58-D2BF-E8E2C28FB5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79FE570A-B73A-39D8-6E3F-41ABFFBD10E4}"/>
              </a:ext>
            </a:extLst>
          </p:cNvPr>
          <p:cNvSpPr txBox="1"/>
          <p:nvPr/>
        </p:nvSpPr>
        <p:spPr>
          <a:xfrm>
            <a:off x="1365332" y="2087320"/>
            <a:ext cx="5056199" cy="3785652"/>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Le couvreur ne s'assure pas que tout </a:t>
            </a:r>
          </a:p>
          <a:p>
            <a:r>
              <a:rPr lang="fr-FR" sz="2400" dirty="0">
                <a:solidFill>
                  <a:srgbClr val="294D9D"/>
                </a:solidFill>
                <a:latin typeface="Calibri" panose="020F0502020204030204" pitchFamily="34" charset="0"/>
                <a:ea typeface="Roboto Medium" panose="02000000000000000000" pitchFamily="2" charset="0"/>
              </a:rPr>
              <a:t>le monde sorte bien couvert.</a:t>
            </a:r>
          </a:p>
          <a:p>
            <a:r>
              <a:rPr lang="fr-FR" sz="2400" dirty="0">
                <a:solidFill>
                  <a:srgbClr val="294D9D"/>
                </a:solidFill>
                <a:latin typeface="Calibri" panose="020F0502020204030204" pitchFamily="34" charset="0"/>
                <a:ea typeface="Roboto Medium" panose="02000000000000000000" pitchFamily="2" charset="0"/>
              </a:rPr>
              <a:t>Son terrain de jeu, ce sont les toitures. </a:t>
            </a:r>
          </a:p>
          <a:p>
            <a:r>
              <a:rPr lang="fr-FR" sz="2400" dirty="0">
                <a:solidFill>
                  <a:srgbClr val="294D9D"/>
                </a:solidFill>
                <a:latin typeface="Calibri" panose="020F0502020204030204" pitchFamily="34" charset="0"/>
                <a:ea typeface="Roboto Medium" panose="02000000000000000000" pitchFamily="2" charset="0"/>
              </a:rPr>
              <a:t>Le couvreur pose sur les toits un revêtement étanche constituant la couverture, qu'il entretient et qu'il répare. Zinc, ardoise, tuile, chaume, bardeau... quels que soient </a:t>
            </a:r>
          </a:p>
          <a:p>
            <a:r>
              <a:rPr lang="fr-FR" sz="2400" dirty="0">
                <a:solidFill>
                  <a:srgbClr val="294D9D"/>
                </a:solidFill>
                <a:latin typeface="Calibri" panose="020F0502020204030204" pitchFamily="34" charset="0"/>
                <a:ea typeface="Roboto Medium" panose="02000000000000000000" pitchFamily="2" charset="0"/>
              </a:rPr>
              <a:t>les matériaux utilisés, le couvreur prend soin de nos toits !</a:t>
            </a:r>
          </a:p>
        </p:txBody>
      </p:sp>
      <p:pic>
        <p:nvPicPr>
          <p:cNvPr id="11" name="Image 10" descr="Une image contenant Police, capture d’écran, texte, Graphique&#10;&#10;Description générée automatiquement">
            <a:extLst>
              <a:ext uri="{FF2B5EF4-FFF2-40B4-BE49-F238E27FC236}">
                <a16:creationId xmlns:a16="http://schemas.microsoft.com/office/drawing/2014/main" id="{1E64A3BA-ED93-B6E3-F651-7D9AACC5D611}"/>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1118026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8C13B-39AA-3593-04FB-9838C712C13C}"/>
            </a:ext>
          </a:extLst>
        </p:cNvPr>
        <p:cNvGrpSpPr/>
        <p:nvPr/>
      </p:nvGrpSpPr>
      <p:grpSpPr>
        <a:xfrm>
          <a:off x="0" y="0"/>
          <a:ext cx="0" cy="0"/>
          <a:chOff x="0" y="0"/>
          <a:chExt cx="0" cy="0"/>
        </a:xfrm>
      </p:grpSpPr>
      <p:pic>
        <p:nvPicPr>
          <p:cNvPr id="10" name="Image 9" descr="Une image contenant neige, plein air, hiver, skier&#10;&#10;Description générée automatiquement">
            <a:extLst>
              <a:ext uri="{FF2B5EF4-FFF2-40B4-BE49-F238E27FC236}">
                <a16:creationId xmlns:a16="http://schemas.microsoft.com/office/drawing/2014/main" id="{6A0F6392-2642-35B5-9141-403CF3253527}"/>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58EAC95-3B16-9C1D-7BD1-7596438CE977}"/>
              </a:ext>
            </a:extLst>
          </p:cNvPr>
          <p:cNvPicPr>
            <a:picLocks noChangeAspect="1"/>
          </p:cNvPicPr>
          <p:nvPr/>
        </p:nvPicPr>
        <p:blipFill>
          <a:blip r:embed="rId3"/>
          <a:stretch>
            <a:fillRect/>
          </a:stretch>
        </p:blipFill>
        <p:spPr>
          <a:xfrm>
            <a:off x="1193389" y="4019156"/>
            <a:ext cx="9805222" cy="943011"/>
          </a:xfrm>
          <a:prstGeom prst="rect">
            <a:avLst/>
          </a:prstGeom>
        </p:spPr>
      </p:pic>
      <p:pic>
        <p:nvPicPr>
          <p:cNvPr id="2" name="Image 1">
            <a:extLst>
              <a:ext uri="{FF2B5EF4-FFF2-40B4-BE49-F238E27FC236}">
                <a16:creationId xmlns:a16="http://schemas.microsoft.com/office/drawing/2014/main" id="{C1FBFE8C-8752-CFB4-A78F-AAEEE68758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479C3515-FD73-213A-80CD-7F5183063445}"/>
              </a:ext>
            </a:extLst>
          </p:cNvPr>
          <p:cNvPicPr>
            <a:picLocks noChangeAspect="1"/>
          </p:cNvPicPr>
          <p:nvPr/>
        </p:nvPicPr>
        <p:blipFill>
          <a:blip r:embed="rId5"/>
          <a:stretch>
            <a:fillRect/>
          </a:stretch>
        </p:blipFill>
        <p:spPr>
          <a:xfrm>
            <a:off x="1193389" y="5105184"/>
            <a:ext cx="9805218" cy="943011"/>
          </a:xfrm>
          <a:prstGeom prst="rect">
            <a:avLst/>
          </a:prstGeom>
        </p:spPr>
      </p:pic>
      <p:pic>
        <p:nvPicPr>
          <p:cNvPr id="6" name="Image 5">
            <a:extLst>
              <a:ext uri="{FF2B5EF4-FFF2-40B4-BE49-F238E27FC236}">
                <a16:creationId xmlns:a16="http://schemas.microsoft.com/office/drawing/2014/main" id="{72750058-355A-D494-40AF-91AA5DC4A2EF}"/>
              </a:ext>
            </a:extLst>
          </p:cNvPr>
          <p:cNvPicPr>
            <a:picLocks noChangeAspect="1"/>
          </p:cNvPicPr>
          <p:nvPr/>
        </p:nvPicPr>
        <p:blipFill>
          <a:blip r:embed="rId6"/>
          <a:stretch>
            <a:fillRect/>
          </a:stretch>
        </p:blipFill>
        <p:spPr>
          <a:xfrm>
            <a:off x="1193389" y="2880547"/>
            <a:ext cx="9805218" cy="1003300"/>
          </a:xfrm>
          <a:prstGeom prst="rect">
            <a:avLst/>
          </a:prstGeom>
        </p:spPr>
      </p:pic>
      <p:sp>
        <p:nvSpPr>
          <p:cNvPr id="12" name="ZoneTexte 11">
            <a:extLst>
              <a:ext uri="{FF2B5EF4-FFF2-40B4-BE49-F238E27FC236}">
                <a16:creationId xmlns:a16="http://schemas.microsoft.com/office/drawing/2014/main" id="{7C23568B-62E0-CA19-2F89-90904B849BB0}"/>
              </a:ext>
            </a:extLst>
          </p:cNvPr>
          <p:cNvSpPr txBox="1"/>
          <p:nvPr/>
        </p:nvSpPr>
        <p:spPr>
          <a:xfrm>
            <a:off x="2008776" y="5345856"/>
            <a:ext cx="9373097" cy="461665"/>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uniquement sur des chantiers de rénovation du patrimoine.</a:t>
            </a:r>
          </a:p>
        </p:txBody>
      </p:sp>
      <p:sp>
        <p:nvSpPr>
          <p:cNvPr id="18" name="ZoneTexte 17">
            <a:extLst>
              <a:ext uri="{FF2B5EF4-FFF2-40B4-BE49-F238E27FC236}">
                <a16:creationId xmlns:a16="http://schemas.microsoft.com/office/drawing/2014/main" id="{8FB27301-F035-91E5-92A7-559075FD67AE}"/>
              </a:ext>
            </a:extLst>
          </p:cNvPr>
          <p:cNvSpPr txBox="1"/>
          <p:nvPr/>
        </p:nvSpPr>
        <p:spPr>
          <a:xfrm>
            <a:off x="2008776" y="4267523"/>
            <a:ext cx="9373097" cy="446276"/>
          </a:xfrm>
          <a:prstGeom prst="rect">
            <a:avLst/>
          </a:prstGeom>
          <a:noFill/>
        </p:spPr>
        <p:txBody>
          <a:bodyPr wrap="square">
            <a:spAutoFit/>
          </a:bodyPr>
          <a:lstStyle/>
          <a:p>
            <a:r>
              <a:rPr lang="fr-FR" sz="2300" dirty="0">
                <a:solidFill>
                  <a:srgbClr val="294D9D"/>
                </a:solidFill>
                <a:latin typeface="Calibri" panose="020F0502020204030204" pitchFamily="34" charset="0"/>
                <a:ea typeface="Roboto Medium" panose="02000000000000000000" pitchFamily="2" charset="0"/>
              </a:rPr>
              <a:t>sur toutes les grandes infrastructures (ponts, barrages...). </a:t>
            </a:r>
          </a:p>
        </p:txBody>
      </p:sp>
      <p:sp>
        <p:nvSpPr>
          <p:cNvPr id="19" name="ZoneTexte 18">
            <a:extLst>
              <a:ext uri="{FF2B5EF4-FFF2-40B4-BE49-F238E27FC236}">
                <a16:creationId xmlns:a16="http://schemas.microsoft.com/office/drawing/2014/main" id="{8376F178-F7AC-A3D5-61B0-9AF8A1222C39}"/>
              </a:ext>
            </a:extLst>
          </p:cNvPr>
          <p:cNvSpPr txBox="1"/>
          <p:nvPr/>
        </p:nvSpPr>
        <p:spPr>
          <a:xfrm>
            <a:off x="2008776" y="3147510"/>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dans des musées d'art moderne.</a:t>
            </a:r>
          </a:p>
        </p:txBody>
      </p:sp>
      <p:pic>
        <p:nvPicPr>
          <p:cNvPr id="7" name="Image 6">
            <a:extLst>
              <a:ext uri="{FF2B5EF4-FFF2-40B4-BE49-F238E27FC236}">
                <a16:creationId xmlns:a16="http://schemas.microsoft.com/office/drawing/2014/main" id="{1B572058-2F03-3B89-E0C6-C037DA8945C6}"/>
              </a:ext>
            </a:extLst>
          </p:cNvPr>
          <p:cNvPicPr>
            <a:picLocks noChangeAspect="1"/>
          </p:cNvPicPr>
          <p:nvPr/>
        </p:nvPicPr>
        <p:blipFill>
          <a:blip r:embed="rId7"/>
          <a:stretch>
            <a:fillRect/>
          </a:stretch>
        </p:blipFill>
        <p:spPr>
          <a:xfrm>
            <a:off x="-135664" y="200082"/>
            <a:ext cx="7772400" cy="1003300"/>
          </a:xfrm>
          <a:prstGeom prst="rect">
            <a:avLst/>
          </a:prstGeom>
        </p:spPr>
      </p:pic>
      <p:sp>
        <p:nvSpPr>
          <p:cNvPr id="3" name="ZoneTexte 2">
            <a:extLst>
              <a:ext uri="{FF2B5EF4-FFF2-40B4-BE49-F238E27FC236}">
                <a16:creationId xmlns:a16="http://schemas.microsoft.com/office/drawing/2014/main" id="{E7707460-D501-7B7B-55ED-8CF6900F03A0}"/>
              </a:ext>
            </a:extLst>
          </p:cNvPr>
          <p:cNvSpPr txBox="1"/>
          <p:nvPr/>
        </p:nvSpPr>
        <p:spPr>
          <a:xfrm>
            <a:off x="0" y="1648980"/>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UN CONSTRUCTEUR EN OUVRAGES D'ART TRAVAILLE...</a:t>
            </a:r>
          </a:p>
        </p:txBody>
      </p:sp>
    </p:spTree>
    <p:extLst>
      <p:ext uri="{BB962C8B-B14F-4D97-AF65-F5344CB8AC3E}">
        <p14:creationId xmlns:p14="http://schemas.microsoft.com/office/powerpoint/2010/main" val="2408589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B1EB9-FA71-1D37-66CA-2023AA8FC684}"/>
            </a:ext>
          </a:extLst>
        </p:cNvPr>
        <p:cNvGrpSpPr/>
        <p:nvPr/>
      </p:nvGrpSpPr>
      <p:grpSpPr>
        <a:xfrm>
          <a:off x="0" y="0"/>
          <a:ext cx="0" cy="0"/>
          <a:chOff x="0" y="0"/>
          <a:chExt cx="0" cy="0"/>
        </a:xfrm>
      </p:grpSpPr>
      <p:pic>
        <p:nvPicPr>
          <p:cNvPr id="8" name="Image 7" descr="Une image contenant neige, plein air, hiver, skier&#10;&#10;Description générée automatiquement">
            <a:extLst>
              <a:ext uri="{FF2B5EF4-FFF2-40B4-BE49-F238E27FC236}">
                <a16:creationId xmlns:a16="http://schemas.microsoft.com/office/drawing/2014/main" id="{28102F97-1038-F02B-AAB5-49853CDD60F7}"/>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8205AEE-F313-C32D-286F-B8FC0A9B34D8}"/>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a:extLst>
              <a:ext uri="{FF2B5EF4-FFF2-40B4-BE49-F238E27FC236}">
                <a16:creationId xmlns:a16="http://schemas.microsoft.com/office/drawing/2014/main" id="{3EC801A0-1454-8A98-FF9E-1C5BE78F85B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04628B05-594A-A8BB-97F2-968FDF4A296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2" name="ZoneTexte 1">
            <a:extLst>
              <a:ext uri="{FF2B5EF4-FFF2-40B4-BE49-F238E27FC236}">
                <a16:creationId xmlns:a16="http://schemas.microsoft.com/office/drawing/2014/main" id="{31D6C466-4A34-3D13-4A2D-7EA00CA9908B}"/>
              </a:ext>
            </a:extLst>
          </p:cNvPr>
          <p:cNvSpPr txBox="1"/>
          <p:nvPr/>
        </p:nvSpPr>
        <p:spPr>
          <a:xfrm>
            <a:off x="1485761" y="1957991"/>
            <a:ext cx="4815342"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Pour tous les chantiers de grande envergure, le constructeur en ouvrages d'art est le professionnel qu'il te faut ! Comme le constructeur en béton armé, il installe les coffrages, pose des armatures en acier pour consolider le béton, coule </a:t>
            </a:r>
          </a:p>
          <a:p>
            <a:r>
              <a:rPr lang="fr-FR" sz="2400" dirty="0">
                <a:solidFill>
                  <a:srgbClr val="294D9D"/>
                </a:solidFill>
                <a:latin typeface="Calibri" panose="020F0502020204030204" pitchFamily="34" charset="0"/>
                <a:ea typeface="Roboto Medium" panose="02000000000000000000" pitchFamily="2" charset="0"/>
              </a:rPr>
              <a:t>du béton dans le coffrage et démoule enfin la pièce réalisée, mais pour des édifices très imposants, ponts notamment. </a:t>
            </a:r>
          </a:p>
        </p:txBody>
      </p:sp>
      <p:pic>
        <p:nvPicPr>
          <p:cNvPr id="3" name="Image 2" descr="Une image contenant Police, capture d’écran, texte, Graphique&#10;&#10;Description générée automatiquement">
            <a:extLst>
              <a:ext uri="{FF2B5EF4-FFF2-40B4-BE49-F238E27FC236}">
                <a16:creationId xmlns:a16="http://schemas.microsoft.com/office/drawing/2014/main" id="{7DDFF423-1096-1972-18C2-976CD16EB3B4}"/>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3466295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623C9-CE1A-2384-05CB-DB000713CF74}"/>
            </a:ext>
          </a:extLst>
        </p:cNvPr>
        <p:cNvGrpSpPr/>
        <p:nvPr/>
      </p:nvGrpSpPr>
      <p:grpSpPr>
        <a:xfrm>
          <a:off x="0" y="0"/>
          <a:ext cx="0" cy="0"/>
          <a:chOff x="0" y="0"/>
          <a:chExt cx="0" cy="0"/>
        </a:xfrm>
      </p:grpSpPr>
      <p:pic>
        <p:nvPicPr>
          <p:cNvPr id="4" name="Image 3" descr="Une image contenant texte, Police, capture d’écran&#10;&#10;Le contenu généré par l’IA peut être incorrect.">
            <a:extLst>
              <a:ext uri="{FF2B5EF4-FFF2-40B4-BE49-F238E27FC236}">
                <a16:creationId xmlns:a16="http://schemas.microsoft.com/office/drawing/2014/main" id="{EC14A6EF-61A8-FFA5-3EF6-CD01E71A871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937839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16EC7-A210-0976-2A2C-DA64B6069B3C}"/>
            </a:ext>
          </a:extLst>
        </p:cNvPr>
        <p:cNvGrpSpPr/>
        <p:nvPr/>
      </p:nvGrpSpPr>
      <p:grpSpPr>
        <a:xfrm>
          <a:off x="0" y="0"/>
          <a:ext cx="0" cy="0"/>
          <a:chOff x="0" y="0"/>
          <a:chExt cx="0" cy="0"/>
        </a:xfrm>
      </p:grpSpPr>
      <p:pic>
        <p:nvPicPr>
          <p:cNvPr id="6" name="Image 5" descr="Une image contenant neige, hiver, maison, capture d’écran&#10;&#10;Description générée automatiquement">
            <a:extLst>
              <a:ext uri="{FF2B5EF4-FFF2-40B4-BE49-F238E27FC236}">
                <a16:creationId xmlns:a16="http://schemas.microsoft.com/office/drawing/2014/main" id="{57A6B5C8-729F-79D1-31F0-8696E72E256D}"/>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5403CF1D-43C2-7E4F-87D7-BBDD4BCA1E6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3FD2FFB7-BF43-D8FE-1DEC-14B9A1B4CC17}"/>
              </a:ext>
            </a:extLst>
          </p:cNvPr>
          <p:cNvSpPr txBox="1"/>
          <p:nvPr/>
        </p:nvSpPr>
        <p:spPr>
          <a:xfrm>
            <a:off x="0" y="2551837"/>
            <a:ext cx="12191999" cy="1754326"/>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LE MÉCANICIEN D'ENGINS </a:t>
            </a:r>
          </a:p>
          <a:p>
            <a:pPr algn="ctr"/>
            <a:r>
              <a:rPr lang="fr-FR" sz="5400" b="1" dirty="0">
                <a:solidFill>
                  <a:schemeClr val="bg1"/>
                </a:solidFill>
                <a:latin typeface="Calibri" panose="020F0502020204030204" pitchFamily="34" charset="0"/>
                <a:ea typeface="Roboto" panose="02000000000000000000" pitchFamily="2" charset="0"/>
              </a:rPr>
              <a:t>NE TRAVAILLE QU'EN ATELIER.</a:t>
            </a:r>
          </a:p>
        </p:txBody>
      </p:sp>
      <p:pic>
        <p:nvPicPr>
          <p:cNvPr id="5" name="Image 4" descr="Une image contenant Police, texte, Graphique, capture d’écran&#10;&#10;Description générée automatiquement">
            <a:extLst>
              <a:ext uri="{FF2B5EF4-FFF2-40B4-BE49-F238E27FC236}">
                <a16:creationId xmlns:a16="http://schemas.microsoft.com/office/drawing/2014/main" id="{4559FA91-995D-BF20-2B32-B69F482151C0}"/>
              </a:ext>
            </a:extLst>
          </p:cNvPr>
          <p:cNvPicPr>
            <a:picLocks noChangeAspect="1"/>
          </p:cNvPicPr>
          <p:nvPr/>
        </p:nvPicPr>
        <p:blipFill>
          <a:blip r:embed="rId4"/>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928180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16F0-3254-1704-5DB3-530B550FD4A8}"/>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9F9E1FF3-84F1-25BE-3146-078740FFAD35}"/>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descr="Une image contenant capture d’écran, texte, Police, Rectangle&#10;&#10;Description générée automatiquement">
            <a:extLst>
              <a:ext uri="{FF2B5EF4-FFF2-40B4-BE49-F238E27FC236}">
                <a16:creationId xmlns:a16="http://schemas.microsoft.com/office/drawing/2014/main" id="{8CE3A873-5488-7627-6168-912B9B3CA5B8}"/>
              </a:ext>
            </a:extLst>
          </p:cNvPr>
          <p:cNvPicPr>
            <a:picLocks noChangeAspect="1"/>
          </p:cNvPicPr>
          <p:nvPr/>
        </p:nvPicPr>
        <p:blipFill>
          <a:blip r:embed="rId3"/>
          <a:stretch>
            <a:fillRect/>
          </a:stretch>
        </p:blipFill>
        <p:spPr>
          <a:xfrm>
            <a:off x="808960" y="3072968"/>
            <a:ext cx="4600992" cy="3330000"/>
          </a:xfrm>
          <a:prstGeom prst="rect">
            <a:avLst/>
          </a:prstGeom>
        </p:spPr>
      </p:pic>
      <p:pic>
        <p:nvPicPr>
          <p:cNvPr id="2" name="Image 1">
            <a:extLst>
              <a:ext uri="{FF2B5EF4-FFF2-40B4-BE49-F238E27FC236}">
                <a16:creationId xmlns:a16="http://schemas.microsoft.com/office/drawing/2014/main" id="{2BCA759D-A9E5-5579-F909-60772EB7C98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3" name="ZoneTexte 2">
            <a:extLst>
              <a:ext uri="{FF2B5EF4-FFF2-40B4-BE49-F238E27FC236}">
                <a16:creationId xmlns:a16="http://schemas.microsoft.com/office/drawing/2014/main" id="{D41F9BAC-1C10-26CE-8A39-017F7180A9CB}"/>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pic>
        <p:nvPicPr>
          <p:cNvPr id="6" name="Image 5" descr="Une image contenant capture d’écran, texte, Police, Rectangle&#10;&#10;Description générée automatiquement">
            <a:extLst>
              <a:ext uri="{FF2B5EF4-FFF2-40B4-BE49-F238E27FC236}">
                <a16:creationId xmlns:a16="http://schemas.microsoft.com/office/drawing/2014/main" id="{03F6F669-8712-14B1-6FF8-E9DCDEE69C01}"/>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10" name="ZoneTexte 9">
            <a:extLst>
              <a:ext uri="{FF2B5EF4-FFF2-40B4-BE49-F238E27FC236}">
                <a16:creationId xmlns:a16="http://schemas.microsoft.com/office/drawing/2014/main" id="{D5EEC763-F128-2B83-170F-B47263982EE4}"/>
              </a:ext>
            </a:extLst>
          </p:cNvPr>
          <p:cNvSpPr txBox="1"/>
          <p:nvPr/>
        </p:nvSpPr>
        <p:spPr>
          <a:xfrm>
            <a:off x="1012342" y="448737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sp>
        <p:nvSpPr>
          <p:cNvPr id="11" name="ZoneTexte 10">
            <a:extLst>
              <a:ext uri="{FF2B5EF4-FFF2-40B4-BE49-F238E27FC236}">
                <a16:creationId xmlns:a16="http://schemas.microsoft.com/office/drawing/2014/main" id="{92846E04-A285-C426-0F3E-7BCB25C05D3F}"/>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pic>
        <p:nvPicPr>
          <p:cNvPr id="4" name="Image 3" descr="Une image contenant Police, texte, Graphique, capture d’écran&#10;&#10;Description générée automatiquement">
            <a:extLst>
              <a:ext uri="{FF2B5EF4-FFF2-40B4-BE49-F238E27FC236}">
                <a16:creationId xmlns:a16="http://schemas.microsoft.com/office/drawing/2014/main" id="{0DCCFF35-3189-B9C4-016B-3B322150AFB4}"/>
              </a:ext>
            </a:extLst>
          </p:cNvPr>
          <p:cNvPicPr>
            <a:picLocks noChangeAspect="1"/>
          </p:cNvPicPr>
          <p:nvPr/>
        </p:nvPicPr>
        <p:blipFill>
          <a:blip r:embed="rId6"/>
          <a:stretch>
            <a:fillRect/>
          </a:stretch>
        </p:blipFill>
        <p:spPr>
          <a:xfrm>
            <a:off x="-164264" y="208329"/>
            <a:ext cx="5937403" cy="1004400"/>
          </a:xfrm>
          <a:prstGeom prst="rect">
            <a:avLst/>
          </a:prstGeom>
        </p:spPr>
      </p:pic>
    </p:spTree>
    <p:extLst>
      <p:ext uri="{BB962C8B-B14F-4D97-AF65-F5344CB8AC3E}">
        <p14:creationId xmlns:p14="http://schemas.microsoft.com/office/powerpoint/2010/main" val="42487199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DFDB9-AB92-F3E8-3093-7B894A62404E}"/>
            </a:ext>
          </a:extLst>
        </p:cNvPr>
        <p:cNvGrpSpPr/>
        <p:nvPr/>
      </p:nvGrpSpPr>
      <p:grpSpPr>
        <a:xfrm>
          <a:off x="0" y="0"/>
          <a:ext cx="0" cy="0"/>
          <a:chOff x="0" y="0"/>
          <a:chExt cx="0" cy="0"/>
        </a:xfrm>
      </p:grpSpPr>
      <p:pic>
        <p:nvPicPr>
          <p:cNvPr id="7" name="Image 6" descr="Une image contenant neige, hiver, maison, capture d’écran&#10;&#10;Description générée automatiquement">
            <a:extLst>
              <a:ext uri="{FF2B5EF4-FFF2-40B4-BE49-F238E27FC236}">
                <a16:creationId xmlns:a16="http://schemas.microsoft.com/office/drawing/2014/main" id="{E12B223C-DCC8-7791-239F-D315EABFC043}"/>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descr="Une image contenant capture d’écran, texte, Police, Rectangle&#10;&#10;Description générée automatiquement">
            <a:extLst>
              <a:ext uri="{FF2B5EF4-FFF2-40B4-BE49-F238E27FC236}">
                <a16:creationId xmlns:a16="http://schemas.microsoft.com/office/drawing/2014/main" id="{42BF0F74-5EED-73EC-810C-0FBF25606CD7}"/>
              </a:ext>
            </a:extLst>
          </p:cNvPr>
          <p:cNvPicPr>
            <a:picLocks noChangeAspect="1"/>
          </p:cNvPicPr>
          <p:nvPr/>
        </p:nvPicPr>
        <p:blipFill>
          <a:blip r:embed="rId3"/>
          <a:stretch>
            <a:fillRect/>
          </a:stretch>
        </p:blipFill>
        <p:spPr>
          <a:xfrm>
            <a:off x="808960" y="3072968"/>
            <a:ext cx="4597400" cy="3327400"/>
          </a:xfrm>
          <a:prstGeom prst="rect">
            <a:avLst/>
          </a:prstGeom>
        </p:spPr>
      </p:pic>
      <p:pic>
        <p:nvPicPr>
          <p:cNvPr id="2" name="Image 1">
            <a:extLst>
              <a:ext uri="{FF2B5EF4-FFF2-40B4-BE49-F238E27FC236}">
                <a16:creationId xmlns:a16="http://schemas.microsoft.com/office/drawing/2014/main" id="{3F259ED1-5594-7C7C-9140-F6C8A3B5143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5" name="Image 4" descr="Une image contenant capture d’écran, texte, Police, Rectangle&#10;&#10;Description générée automatiquement">
            <a:extLst>
              <a:ext uri="{FF2B5EF4-FFF2-40B4-BE49-F238E27FC236}">
                <a16:creationId xmlns:a16="http://schemas.microsoft.com/office/drawing/2014/main" id="{CD9731F6-84EB-86A4-9327-03059F2B8BD3}"/>
              </a:ext>
            </a:extLst>
          </p:cNvPr>
          <p:cNvPicPr>
            <a:picLocks noChangeAspect="1"/>
          </p:cNvPicPr>
          <p:nvPr/>
        </p:nvPicPr>
        <p:blipFill>
          <a:blip r:embed="rId5"/>
          <a:stretch>
            <a:fillRect/>
          </a:stretch>
        </p:blipFill>
        <p:spPr>
          <a:xfrm>
            <a:off x="6782049" y="3072968"/>
            <a:ext cx="4597400" cy="3330000"/>
          </a:xfrm>
          <a:prstGeom prst="rect">
            <a:avLst/>
          </a:prstGeom>
        </p:spPr>
      </p:pic>
      <p:sp>
        <p:nvSpPr>
          <p:cNvPr id="6" name="ZoneTexte 5">
            <a:extLst>
              <a:ext uri="{FF2B5EF4-FFF2-40B4-BE49-F238E27FC236}">
                <a16:creationId xmlns:a16="http://schemas.microsoft.com/office/drawing/2014/main" id="{67967D8C-127E-2C9A-F84E-299028667D79}"/>
              </a:ext>
            </a:extLst>
          </p:cNvPr>
          <p:cNvSpPr txBox="1"/>
          <p:nvPr/>
        </p:nvSpPr>
        <p:spPr>
          <a:xfrm>
            <a:off x="6959849" y="4521059"/>
            <a:ext cx="4241800" cy="830997"/>
          </a:xfrm>
          <a:prstGeom prst="rect">
            <a:avLst/>
          </a:prstGeom>
          <a:noFill/>
        </p:spPr>
        <p:txBody>
          <a:bodyPr wrap="square">
            <a:spAutoFit/>
          </a:bodyPr>
          <a:lstStyle/>
          <a:p>
            <a:pPr algn="ctr"/>
            <a:r>
              <a:rPr lang="fr-FR" sz="2400" dirty="0">
                <a:solidFill>
                  <a:srgbClr val="294D9D"/>
                </a:solidFill>
                <a:latin typeface="Calibri" panose="020F0502020204030204" pitchFamily="34" charset="0"/>
                <a:ea typeface="Roboto Medium" panose="02000000000000000000" pitchFamily="2" charset="0"/>
              </a:rPr>
              <a:t>Il se déplace aussi </a:t>
            </a:r>
          </a:p>
          <a:p>
            <a:pPr algn="ctr"/>
            <a:r>
              <a:rPr lang="fr-FR" sz="2400" dirty="0">
                <a:solidFill>
                  <a:srgbClr val="294D9D"/>
                </a:solidFill>
                <a:latin typeface="Calibri" panose="020F0502020204030204" pitchFamily="34" charset="0"/>
                <a:ea typeface="Roboto Medium" panose="02000000000000000000" pitchFamily="2" charset="0"/>
              </a:rPr>
              <a:t>sur les chantiers. </a:t>
            </a:r>
          </a:p>
        </p:txBody>
      </p:sp>
      <p:sp>
        <p:nvSpPr>
          <p:cNvPr id="13" name="ZoneTexte 12">
            <a:extLst>
              <a:ext uri="{FF2B5EF4-FFF2-40B4-BE49-F238E27FC236}">
                <a16:creationId xmlns:a16="http://schemas.microsoft.com/office/drawing/2014/main" id="{C85EDAE1-BB2A-C0E7-A6B6-4CB603809375}"/>
              </a:ext>
            </a:extLst>
          </p:cNvPr>
          <p:cNvSpPr txBox="1"/>
          <p:nvPr/>
        </p:nvSpPr>
        <p:spPr>
          <a:xfrm>
            <a:off x="1010546" y="4515085"/>
            <a:ext cx="4194228" cy="830997"/>
          </a:xfrm>
          <a:prstGeom prst="rect">
            <a:avLst/>
          </a:prstGeom>
          <a:noFill/>
        </p:spPr>
        <p:txBody>
          <a:bodyPr wrap="square" rtlCol="0">
            <a:spAutoFit/>
          </a:bodyPr>
          <a:lstStyle/>
          <a:p>
            <a:pPr algn="ctr"/>
            <a:r>
              <a:rPr lang="fr-FR" sz="2400" dirty="0">
                <a:solidFill>
                  <a:srgbClr val="294D9D"/>
                </a:solidFill>
                <a:latin typeface="Calibri" panose="020F0502020204030204" pitchFamily="34" charset="0"/>
                <a:ea typeface="Roboto Medium" panose="02000000000000000000" pitchFamily="2" charset="0"/>
              </a:rPr>
              <a:t>C'est plus pratique pour garder ses outils à portée de main !</a:t>
            </a:r>
          </a:p>
        </p:txBody>
      </p:sp>
      <p:pic>
        <p:nvPicPr>
          <p:cNvPr id="8" name="Image 7" descr="Une image contenant Police, texte, Graphique, capture d’écran&#10;&#10;Description générée automatiquement">
            <a:extLst>
              <a:ext uri="{FF2B5EF4-FFF2-40B4-BE49-F238E27FC236}">
                <a16:creationId xmlns:a16="http://schemas.microsoft.com/office/drawing/2014/main" id="{1D937914-4F07-B90C-4FBD-011A961F85B2}"/>
              </a:ext>
            </a:extLst>
          </p:cNvPr>
          <p:cNvPicPr>
            <a:picLocks noChangeAspect="1"/>
          </p:cNvPicPr>
          <p:nvPr/>
        </p:nvPicPr>
        <p:blipFill>
          <a:blip r:embed="rId6"/>
          <a:stretch>
            <a:fillRect/>
          </a:stretch>
        </p:blipFill>
        <p:spPr>
          <a:xfrm>
            <a:off x="-164264" y="208329"/>
            <a:ext cx="5937403" cy="1004400"/>
          </a:xfrm>
          <a:prstGeom prst="rect">
            <a:avLst/>
          </a:prstGeom>
        </p:spPr>
      </p:pic>
      <p:sp>
        <p:nvSpPr>
          <p:cNvPr id="4" name="ZoneTexte 3">
            <a:extLst>
              <a:ext uri="{FF2B5EF4-FFF2-40B4-BE49-F238E27FC236}">
                <a16:creationId xmlns:a16="http://schemas.microsoft.com/office/drawing/2014/main" id="{3C9D8D04-E631-BE3F-4A62-73E02FCE5D39}"/>
              </a:ext>
            </a:extLst>
          </p:cNvPr>
          <p:cNvSpPr txBox="1"/>
          <p:nvPr/>
        </p:nvSpPr>
        <p:spPr>
          <a:xfrm>
            <a:off x="0" y="1498969"/>
            <a:ext cx="12192000" cy="1077218"/>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LE MÉCANICIEN D'ENGINS </a:t>
            </a:r>
          </a:p>
          <a:p>
            <a:pPr algn="ctr"/>
            <a:r>
              <a:rPr lang="fr-FR" sz="3200" b="1" dirty="0">
                <a:solidFill>
                  <a:schemeClr val="bg1"/>
                </a:solidFill>
                <a:latin typeface="Calibri" panose="020F0502020204030204" pitchFamily="34" charset="0"/>
                <a:ea typeface="Roboto" panose="02000000000000000000" pitchFamily="2" charset="0"/>
              </a:rPr>
              <a:t>NE TRAVAILLE QU'EN ATELIER. </a:t>
            </a:r>
          </a:p>
        </p:txBody>
      </p:sp>
    </p:spTree>
    <p:extLst>
      <p:ext uri="{BB962C8B-B14F-4D97-AF65-F5344CB8AC3E}">
        <p14:creationId xmlns:p14="http://schemas.microsoft.com/office/powerpoint/2010/main" val="22464961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neige, hiver, maison, capture d’écran&#10;&#10;Description générée automatiquement">
            <a:extLst>
              <a:ext uri="{FF2B5EF4-FFF2-40B4-BE49-F238E27FC236}">
                <a16:creationId xmlns:a16="http://schemas.microsoft.com/office/drawing/2014/main" id="{4A396072-7ED6-A8BE-40BD-DD96D8B0561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5416009-42BB-4B1D-4B2F-C2F70B398404}"/>
              </a:ext>
            </a:extLst>
          </p:cNvPr>
          <p:cNvSpPr/>
          <p:nvPr/>
        </p:nvSpPr>
        <p:spPr>
          <a:xfrm>
            <a:off x="896679" y="1513393"/>
            <a:ext cx="10398642" cy="4933507"/>
          </a:xfrm>
          <a:prstGeom prst="rect">
            <a:avLst/>
          </a:prstGeom>
          <a:solidFill>
            <a:srgbClr val="EEF1F6"/>
          </a:solidFill>
          <a:ln>
            <a:solidFill>
              <a:srgbClr val="EEF1F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5" name="ZoneTexte 4">
            <a:extLst>
              <a:ext uri="{FF2B5EF4-FFF2-40B4-BE49-F238E27FC236}">
                <a16:creationId xmlns:a16="http://schemas.microsoft.com/office/drawing/2014/main" id="{D33EA425-13EF-EB47-80C3-AEA3903D72B6}"/>
              </a:ext>
            </a:extLst>
          </p:cNvPr>
          <p:cNvSpPr txBox="1"/>
          <p:nvPr/>
        </p:nvSpPr>
        <p:spPr>
          <a:xfrm>
            <a:off x="1553432" y="1902654"/>
            <a:ext cx="4680000" cy="4154984"/>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Certes, cet expert exerce dans son atelier, mais si un engin tombe en panne sur un chantier, pas question de tout arrêter ! Il peut intervenir sur n'importe quel type de véhicule en un rien de temps. Rapide, efficace et connecté : le mécanicien d’engins du XXI</a:t>
            </a:r>
            <a:r>
              <a:rPr lang="fr-FR" sz="2400" baseline="30000" dirty="0">
                <a:solidFill>
                  <a:srgbClr val="294D9D"/>
                </a:solidFill>
                <a:latin typeface="Calibri" panose="020F0502020204030204" pitchFamily="34" charset="0"/>
                <a:ea typeface="Roboto Medium" panose="02000000000000000000" pitchFamily="2" charset="0"/>
              </a:rPr>
              <a:t>e</a:t>
            </a:r>
            <a:r>
              <a:rPr lang="fr-FR" sz="2400" dirty="0">
                <a:solidFill>
                  <a:srgbClr val="294D9D"/>
                </a:solidFill>
                <a:latin typeface="Calibri" panose="020F0502020204030204" pitchFamily="34" charset="0"/>
                <a:ea typeface="Roboto Medium" panose="02000000000000000000" pitchFamily="2" charset="0"/>
              </a:rPr>
              <a:t> siècle maîtrise également l'électronique, puisque tous les engins en sont désormais équipés !</a:t>
            </a:r>
          </a:p>
        </p:txBody>
      </p:sp>
      <p:pic>
        <p:nvPicPr>
          <p:cNvPr id="4" name="Image 3">
            <a:extLst>
              <a:ext uri="{FF2B5EF4-FFF2-40B4-BE49-F238E27FC236}">
                <a16:creationId xmlns:a16="http://schemas.microsoft.com/office/drawing/2014/main" id="{C41A5035-8BD4-3140-BD82-6D87E92583C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890184" y="2113677"/>
            <a:ext cx="3733943" cy="3732941"/>
          </a:xfrm>
          <a:prstGeom prst="rect">
            <a:avLst/>
          </a:prstGeom>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28479740-2779-BA86-22BC-A8D7A840F64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2" name="Image 1" descr="Une image contenant Police, capture d’écran, texte, Graphique&#10;&#10;Description générée automatiquement">
            <a:extLst>
              <a:ext uri="{FF2B5EF4-FFF2-40B4-BE49-F238E27FC236}">
                <a16:creationId xmlns:a16="http://schemas.microsoft.com/office/drawing/2014/main" id="{DE097CF8-B9CC-9C44-64F2-833521693CE3}"/>
              </a:ext>
            </a:extLst>
          </p:cNvPr>
          <p:cNvPicPr>
            <a:picLocks noChangeAspect="1"/>
          </p:cNvPicPr>
          <p:nvPr/>
        </p:nvPicPr>
        <p:blipFill>
          <a:blip r:embed="rId5"/>
          <a:stretch>
            <a:fillRect/>
          </a:stretch>
        </p:blipFill>
        <p:spPr>
          <a:xfrm>
            <a:off x="-168300" y="209666"/>
            <a:ext cx="3924300" cy="1003300"/>
          </a:xfrm>
          <a:prstGeom prst="rect">
            <a:avLst/>
          </a:prstGeom>
        </p:spPr>
      </p:pic>
    </p:spTree>
    <p:extLst>
      <p:ext uri="{BB962C8B-B14F-4D97-AF65-F5344CB8AC3E}">
        <p14:creationId xmlns:p14="http://schemas.microsoft.com/office/powerpoint/2010/main" val="20573567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A4C5-7AC6-CCFD-DD17-107394E46D2D}"/>
            </a:ext>
          </a:extLst>
        </p:cNvPr>
        <p:cNvGrpSpPr/>
        <p:nvPr/>
      </p:nvGrpSpPr>
      <p:grpSpPr>
        <a:xfrm>
          <a:off x="0" y="0"/>
          <a:ext cx="0" cy="0"/>
          <a:chOff x="0" y="0"/>
          <a:chExt cx="0" cy="0"/>
        </a:xfrm>
      </p:grpSpPr>
      <p:pic>
        <p:nvPicPr>
          <p:cNvPr id="5" name="Image 4" descr="Une image contenant neige, hiver, maison, capture d’écran&#10;&#10;Description générée automatiquement">
            <a:extLst>
              <a:ext uri="{FF2B5EF4-FFF2-40B4-BE49-F238E27FC236}">
                <a16:creationId xmlns:a16="http://schemas.microsoft.com/office/drawing/2014/main" id="{907156E3-BCA9-A16C-5C9D-67AA0E8A6A70}"/>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 1">
            <a:extLst>
              <a:ext uri="{FF2B5EF4-FFF2-40B4-BE49-F238E27FC236}">
                <a16:creationId xmlns:a16="http://schemas.microsoft.com/office/drawing/2014/main" id="{2938655C-178C-6D90-A235-BFDE3B5BFFA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060513E-AEA4-4FA8-0C04-79D872C7C201}"/>
              </a:ext>
            </a:extLst>
          </p:cNvPr>
          <p:cNvSpPr txBox="1"/>
          <p:nvPr/>
        </p:nvSpPr>
        <p:spPr>
          <a:xfrm>
            <a:off x="0" y="3006764"/>
            <a:ext cx="12191999" cy="923330"/>
          </a:xfrm>
          <a:prstGeom prst="rect">
            <a:avLst/>
          </a:prstGeom>
          <a:noFill/>
        </p:spPr>
        <p:txBody>
          <a:bodyPr wrap="square">
            <a:spAutoFit/>
          </a:bodyPr>
          <a:lstStyle/>
          <a:p>
            <a:pPr algn="ctr"/>
            <a:r>
              <a:rPr lang="fr-FR" sz="5400" b="1" dirty="0">
                <a:solidFill>
                  <a:schemeClr val="bg1"/>
                </a:solidFill>
                <a:latin typeface="Calibri" panose="020F0502020204030204" pitchFamily="34" charset="0"/>
                <a:ea typeface="Roboto" panose="02000000000000000000" pitchFamily="2" charset="0"/>
              </a:rPr>
              <a:t>L’INSTALLATEUR SANITAIRE…</a:t>
            </a:r>
          </a:p>
        </p:txBody>
      </p:sp>
      <p:pic>
        <p:nvPicPr>
          <p:cNvPr id="6" name="Image 5">
            <a:extLst>
              <a:ext uri="{FF2B5EF4-FFF2-40B4-BE49-F238E27FC236}">
                <a16:creationId xmlns:a16="http://schemas.microsoft.com/office/drawing/2014/main" id="{917A7839-E3FC-9B41-B806-570AFF8302C7}"/>
              </a:ext>
            </a:extLst>
          </p:cNvPr>
          <p:cNvPicPr>
            <a:picLocks noChangeAspect="1"/>
          </p:cNvPicPr>
          <p:nvPr/>
        </p:nvPicPr>
        <p:blipFill>
          <a:blip r:embed="rId4"/>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2324923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6A02-F15C-5A06-6041-BE8614383AC1}"/>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B05995E-2E7A-0FAC-875A-4255062DCC9F}"/>
              </a:ext>
            </a:extLst>
          </p:cNvPr>
          <p:cNvPicPr>
            <a:picLocks noChangeAspect="1"/>
          </p:cNvPicPr>
          <p:nvPr/>
        </p:nvPicPr>
        <p:blipFill>
          <a:blip r:embed="rId2"/>
          <a:stretch>
            <a:fillRect/>
          </a:stretch>
        </p:blipFill>
        <p:spPr>
          <a:xfrm>
            <a:off x="0" y="0"/>
            <a:ext cx="12192000" cy="6858000"/>
          </a:xfrm>
          <a:prstGeom prst="rect">
            <a:avLst/>
          </a:prstGeom>
        </p:spPr>
      </p:pic>
      <p:pic>
        <p:nvPicPr>
          <p:cNvPr id="6" name="Image 5">
            <a:extLst>
              <a:ext uri="{FF2B5EF4-FFF2-40B4-BE49-F238E27FC236}">
                <a16:creationId xmlns:a16="http://schemas.microsoft.com/office/drawing/2014/main" id="{5B60DCC4-CE57-3689-CA1A-3C9ECA722354}"/>
              </a:ext>
            </a:extLst>
          </p:cNvPr>
          <p:cNvPicPr>
            <a:picLocks noChangeAspect="1"/>
          </p:cNvPicPr>
          <p:nvPr/>
        </p:nvPicPr>
        <p:blipFill>
          <a:blip r:embed="rId3"/>
          <a:stretch>
            <a:fillRect/>
          </a:stretch>
        </p:blipFill>
        <p:spPr>
          <a:xfrm>
            <a:off x="1193389" y="2880547"/>
            <a:ext cx="9805222" cy="995592"/>
          </a:xfrm>
          <a:prstGeom prst="rect">
            <a:avLst/>
          </a:prstGeom>
        </p:spPr>
      </p:pic>
      <p:pic>
        <p:nvPicPr>
          <p:cNvPr id="9" name="Image 8">
            <a:extLst>
              <a:ext uri="{FF2B5EF4-FFF2-40B4-BE49-F238E27FC236}">
                <a16:creationId xmlns:a16="http://schemas.microsoft.com/office/drawing/2014/main" id="{F842D7BD-0315-C1B5-B5BC-7061BBFE39B3}"/>
              </a:ext>
            </a:extLst>
          </p:cNvPr>
          <p:cNvPicPr>
            <a:picLocks noChangeAspect="1"/>
          </p:cNvPicPr>
          <p:nvPr/>
        </p:nvPicPr>
        <p:blipFill>
          <a:blip r:embed="rId4"/>
          <a:stretch>
            <a:fillRect/>
          </a:stretch>
        </p:blipFill>
        <p:spPr>
          <a:xfrm>
            <a:off x="1193389" y="4019156"/>
            <a:ext cx="9805222" cy="943011"/>
          </a:xfrm>
          <a:prstGeom prst="rect">
            <a:avLst/>
          </a:prstGeom>
        </p:spPr>
      </p:pic>
      <p:pic>
        <p:nvPicPr>
          <p:cNvPr id="11" name="Image 10">
            <a:extLst>
              <a:ext uri="{FF2B5EF4-FFF2-40B4-BE49-F238E27FC236}">
                <a16:creationId xmlns:a16="http://schemas.microsoft.com/office/drawing/2014/main" id="{E700E135-FCB8-99E5-965D-186516680A58}"/>
              </a:ext>
            </a:extLst>
          </p:cNvPr>
          <p:cNvPicPr>
            <a:picLocks noChangeAspect="1"/>
          </p:cNvPicPr>
          <p:nvPr/>
        </p:nvPicPr>
        <p:blipFill>
          <a:blip r:embed="rId5"/>
          <a:stretch>
            <a:fillRect/>
          </a:stretch>
        </p:blipFill>
        <p:spPr>
          <a:xfrm>
            <a:off x="1193389" y="5105184"/>
            <a:ext cx="9805222" cy="943011"/>
          </a:xfrm>
          <a:prstGeom prst="rect">
            <a:avLst/>
          </a:prstGeom>
        </p:spPr>
      </p:pic>
      <p:pic>
        <p:nvPicPr>
          <p:cNvPr id="2" name="Image 1">
            <a:extLst>
              <a:ext uri="{FF2B5EF4-FFF2-40B4-BE49-F238E27FC236}">
                <a16:creationId xmlns:a16="http://schemas.microsoft.com/office/drawing/2014/main" id="{E194AE3A-50E7-6404-D821-ACBCBE06A25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sp>
        <p:nvSpPr>
          <p:cNvPr id="4" name="ZoneTexte 3">
            <a:extLst>
              <a:ext uri="{FF2B5EF4-FFF2-40B4-BE49-F238E27FC236}">
                <a16:creationId xmlns:a16="http://schemas.microsoft.com/office/drawing/2014/main" id="{8FD1A9E0-0671-D740-EE79-EFC73A7B3312}"/>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
        <p:nvSpPr>
          <p:cNvPr id="13" name="ZoneTexte 12">
            <a:extLst>
              <a:ext uri="{FF2B5EF4-FFF2-40B4-BE49-F238E27FC236}">
                <a16:creationId xmlns:a16="http://schemas.microsoft.com/office/drawing/2014/main" id="{3D119CF1-227E-BA4B-0FC6-24D7DCF97850}"/>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4" name="ZoneTexte 13">
            <a:extLst>
              <a:ext uri="{FF2B5EF4-FFF2-40B4-BE49-F238E27FC236}">
                <a16:creationId xmlns:a16="http://schemas.microsoft.com/office/drawing/2014/main" id="{340CB735-E196-BF12-CE19-C1DEDD9C34FC}"/>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5" name="ZoneTexte 14">
            <a:extLst>
              <a:ext uri="{FF2B5EF4-FFF2-40B4-BE49-F238E27FC236}">
                <a16:creationId xmlns:a16="http://schemas.microsoft.com/office/drawing/2014/main" id="{12D7C12A-BA2F-DA93-DCAE-51067001C3C7}"/>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5" name="Image 4">
            <a:extLst>
              <a:ext uri="{FF2B5EF4-FFF2-40B4-BE49-F238E27FC236}">
                <a16:creationId xmlns:a16="http://schemas.microsoft.com/office/drawing/2014/main" id="{C8493201-0524-CB88-0687-84F9E3339835}"/>
              </a:ext>
            </a:extLst>
          </p:cNvPr>
          <p:cNvPicPr>
            <a:picLocks noChangeAspect="1"/>
          </p:cNvPicPr>
          <p:nvPr/>
        </p:nvPicPr>
        <p:blipFill>
          <a:blip r:embed="rId7"/>
          <a:stretch>
            <a:fillRect/>
          </a:stretch>
        </p:blipFill>
        <p:spPr>
          <a:xfrm>
            <a:off x="-135664" y="200082"/>
            <a:ext cx="7772400" cy="1003300"/>
          </a:xfrm>
          <a:prstGeom prst="rect">
            <a:avLst/>
          </a:prstGeom>
        </p:spPr>
      </p:pic>
    </p:spTree>
    <p:extLst>
      <p:ext uri="{BB962C8B-B14F-4D97-AF65-F5344CB8AC3E}">
        <p14:creationId xmlns:p14="http://schemas.microsoft.com/office/powerpoint/2010/main" val="40018290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268EE-4E08-5D7C-7880-AEDD33FEA3EC}"/>
            </a:ext>
          </a:extLst>
        </p:cNvPr>
        <p:cNvGrpSpPr/>
        <p:nvPr/>
      </p:nvGrpSpPr>
      <p:grpSpPr>
        <a:xfrm>
          <a:off x="0" y="0"/>
          <a:ext cx="0" cy="0"/>
          <a:chOff x="0" y="0"/>
          <a:chExt cx="0" cy="0"/>
        </a:xfrm>
      </p:grpSpPr>
      <p:pic>
        <p:nvPicPr>
          <p:cNvPr id="10" name="Image 9" descr="Une image contenant neige, hiver, maison, capture d’écran&#10;&#10;Description générée automatiquement">
            <a:extLst>
              <a:ext uri="{FF2B5EF4-FFF2-40B4-BE49-F238E27FC236}">
                <a16:creationId xmlns:a16="http://schemas.microsoft.com/office/drawing/2014/main" id="{F73688E5-54EB-8185-C3B3-1C8C24DC53D1}"/>
              </a:ext>
            </a:extLst>
          </p:cNvPr>
          <p:cNvPicPr>
            <a:picLocks noChangeAspect="1"/>
          </p:cNvPicPr>
          <p:nvPr/>
        </p:nvPicPr>
        <p:blipFill>
          <a:blip r:embed="rId2"/>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5908D006-3041-3EC8-75FE-4AB614B8CDA8}"/>
              </a:ext>
            </a:extLst>
          </p:cNvPr>
          <p:cNvPicPr>
            <a:picLocks noChangeAspect="1"/>
          </p:cNvPicPr>
          <p:nvPr/>
        </p:nvPicPr>
        <p:blipFill>
          <a:blip r:embed="rId3"/>
          <a:stretch>
            <a:fillRect/>
          </a:stretch>
        </p:blipFill>
        <p:spPr>
          <a:xfrm>
            <a:off x="1193389" y="5105184"/>
            <a:ext cx="9805218" cy="943011"/>
          </a:xfrm>
          <a:prstGeom prst="rect">
            <a:avLst/>
          </a:prstGeom>
        </p:spPr>
      </p:pic>
      <p:pic>
        <p:nvPicPr>
          <p:cNvPr id="9" name="Image 8">
            <a:extLst>
              <a:ext uri="{FF2B5EF4-FFF2-40B4-BE49-F238E27FC236}">
                <a16:creationId xmlns:a16="http://schemas.microsoft.com/office/drawing/2014/main" id="{E0368435-C3C6-5C5E-3AC3-EB0374D68D9F}"/>
              </a:ext>
            </a:extLst>
          </p:cNvPr>
          <p:cNvPicPr>
            <a:picLocks noChangeAspect="1"/>
          </p:cNvPicPr>
          <p:nvPr/>
        </p:nvPicPr>
        <p:blipFill>
          <a:blip r:embed="rId4"/>
          <a:stretch>
            <a:fillRect/>
          </a:stretch>
        </p:blipFill>
        <p:spPr>
          <a:xfrm>
            <a:off x="1193389" y="2880547"/>
            <a:ext cx="9805218" cy="1003300"/>
          </a:xfrm>
          <a:prstGeom prst="rect">
            <a:avLst/>
          </a:prstGeom>
        </p:spPr>
      </p:pic>
      <p:pic>
        <p:nvPicPr>
          <p:cNvPr id="2" name="Image 1">
            <a:extLst>
              <a:ext uri="{FF2B5EF4-FFF2-40B4-BE49-F238E27FC236}">
                <a16:creationId xmlns:a16="http://schemas.microsoft.com/office/drawing/2014/main" id="{DAE06CF1-D50C-981C-2499-EECCD8C7745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5918" y="-77312"/>
            <a:ext cx="1747046" cy="1079500"/>
          </a:xfrm>
          <a:prstGeom prst="rect">
            <a:avLst/>
          </a:prstGeom>
        </p:spPr>
      </p:pic>
      <p:pic>
        <p:nvPicPr>
          <p:cNvPr id="4" name="Image 3">
            <a:extLst>
              <a:ext uri="{FF2B5EF4-FFF2-40B4-BE49-F238E27FC236}">
                <a16:creationId xmlns:a16="http://schemas.microsoft.com/office/drawing/2014/main" id="{E4F83D35-C278-E907-8D8D-7DF4CDA0B84B}"/>
              </a:ext>
            </a:extLst>
          </p:cNvPr>
          <p:cNvPicPr>
            <a:picLocks noChangeAspect="1"/>
          </p:cNvPicPr>
          <p:nvPr/>
        </p:nvPicPr>
        <p:blipFill>
          <a:blip r:embed="rId6"/>
          <a:stretch>
            <a:fillRect/>
          </a:stretch>
        </p:blipFill>
        <p:spPr>
          <a:xfrm>
            <a:off x="1193389" y="4019156"/>
            <a:ext cx="9805222" cy="943011"/>
          </a:xfrm>
          <a:prstGeom prst="rect">
            <a:avLst/>
          </a:prstGeom>
        </p:spPr>
      </p:pic>
      <p:sp>
        <p:nvSpPr>
          <p:cNvPr id="6" name="ZoneTexte 5">
            <a:extLst>
              <a:ext uri="{FF2B5EF4-FFF2-40B4-BE49-F238E27FC236}">
                <a16:creationId xmlns:a16="http://schemas.microsoft.com/office/drawing/2014/main" id="{45C8CF9D-C70C-B6CB-2D44-86906F34008A}"/>
              </a:ext>
            </a:extLst>
          </p:cNvPr>
          <p:cNvSpPr txBox="1"/>
          <p:nvPr/>
        </p:nvSpPr>
        <p:spPr>
          <a:xfrm>
            <a:off x="2342884" y="4075162"/>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installe et entretient les équipements, et réalise aussi des réseaux </a:t>
            </a:r>
          </a:p>
          <a:p>
            <a:r>
              <a:rPr lang="fr-FR" sz="2400" dirty="0">
                <a:solidFill>
                  <a:srgbClr val="294D9D"/>
                </a:solidFill>
                <a:latin typeface="Calibri" panose="020F0502020204030204" pitchFamily="34" charset="0"/>
                <a:ea typeface="Roboto Medium" panose="02000000000000000000" pitchFamily="2" charset="0"/>
              </a:rPr>
              <a:t>de canalisations en intérieur. </a:t>
            </a:r>
          </a:p>
        </p:txBody>
      </p:sp>
      <p:sp>
        <p:nvSpPr>
          <p:cNvPr id="17" name="ZoneTexte 16">
            <a:extLst>
              <a:ext uri="{FF2B5EF4-FFF2-40B4-BE49-F238E27FC236}">
                <a16:creationId xmlns:a16="http://schemas.microsoft.com/office/drawing/2014/main" id="{5CC8E937-EA27-E860-FBA2-75377D9BED18}"/>
              </a:ext>
            </a:extLst>
          </p:cNvPr>
          <p:cNvSpPr txBox="1"/>
          <p:nvPr/>
        </p:nvSpPr>
        <p:spPr>
          <a:xfrm>
            <a:off x="2342885" y="2962844"/>
            <a:ext cx="8889443" cy="830997"/>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ne fait qu'installer et entretenir les équipements sanitaires (douches, toilettes, éviers...). </a:t>
            </a:r>
          </a:p>
        </p:txBody>
      </p:sp>
      <p:sp>
        <p:nvSpPr>
          <p:cNvPr id="18" name="ZoneTexte 17">
            <a:extLst>
              <a:ext uri="{FF2B5EF4-FFF2-40B4-BE49-F238E27FC236}">
                <a16:creationId xmlns:a16="http://schemas.microsoft.com/office/drawing/2014/main" id="{45DBB486-8D4B-52CB-ACDB-F31A155FF4E8}"/>
              </a:ext>
            </a:extLst>
          </p:cNvPr>
          <p:cNvSpPr txBox="1"/>
          <p:nvPr/>
        </p:nvSpPr>
        <p:spPr>
          <a:xfrm>
            <a:off x="2342884" y="5345856"/>
            <a:ext cx="8790402" cy="461665"/>
          </a:xfrm>
          <a:prstGeom prst="rect">
            <a:avLst/>
          </a:prstGeom>
          <a:noFill/>
        </p:spPr>
        <p:txBody>
          <a:bodyPr wrap="square">
            <a:spAutoFit/>
          </a:bodyPr>
          <a:lstStyle/>
          <a:p>
            <a:r>
              <a:rPr lang="fr-FR" sz="2400" dirty="0">
                <a:solidFill>
                  <a:srgbClr val="294D9D"/>
                </a:solidFill>
                <a:latin typeface="Calibri" panose="020F0502020204030204" pitchFamily="34" charset="0"/>
                <a:ea typeface="Roboto Medium" panose="02000000000000000000" pitchFamily="2" charset="0"/>
              </a:rPr>
              <a:t>est le référent soins et médicaments sur le chantier. </a:t>
            </a:r>
          </a:p>
        </p:txBody>
      </p:sp>
      <p:pic>
        <p:nvPicPr>
          <p:cNvPr id="7" name="Image 6">
            <a:extLst>
              <a:ext uri="{FF2B5EF4-FFF2-40B4-BE49-F238E27FC236}">
                <a16:creationId xmlns:a16="http://schemas.microsoft.com/office/drawing/2014/main" id="{F584D3F7-6174-0BD0-D44D-67B2D4AA5AF0}"/>
              </a:ext>
            </a:extLst>
          </p:cNvPr>
          <p:cNvPicPr>
            <a:picLocks noChangeAspect="1"/>
          </p:cNvPicPr>
          <p:nvPr/>
        </p:nvPicPr>
        <p:blipFill>
          <a:blip r:embed="rId7"/>
          <a:stretch>
            <a:fillRect/>
          </a:stretch>
        </p:blipFill>
        <p:spPr>
          <a:xfrm>
            <a:off x="-135664" y="200082"/>
            <a:ext cx="7772400" cy="1003300"/>
          </a:xfrm>
          <a:prstGeom prst="rect">
            <a:avLst/>
          </a:prstGeom>
        </p:spPr>
      </p:pic>
      <p:sp>
        <p:nvSpPr>
          <p:cNvPr id="5" name="ZoneTexte 4">
            <a:extLst>
              <a:ext uri="{FF2B5EF4-FFF2-40B4-BE49-F238E27FC236}">
                <a16:creationId xmlns:a16="http://schemas.microsoft.com/office/drawing/2014/main" id="{AA35F7E5-DDA7-430C-98F0-BE4779BE0659}"/>
              </a:ext>
            </a:extLst>
          </p:cNvPr>
          <p:cNvSpPr txBox="1"/>
          <p:nvPr/>
        </p:nvSpPr>
        <p:spPr>
          <a:xfrm>
            <a:off x="0" y="1749577"/>
            <a:ext cx="12192000" cy="584775"/>
          </a:xfrm>
          <a:prstGeom prst="rect">
            <a:avLst/>
          </a:prstGeom>
          <a:noFill/>
        </p:spPr>
        <p:txBody>
          <a:bodyPr wrap="square">
            <a:spAutoFit/>
          </a:bodyPr>
          <a:lstStyle/>
          <a:p>
            <a:pPr algn="ctr"/>
            <a:r>
              <a:rPr lang="fr-FR" sz="3200" b="1" dirty="0">
                <a:solidFill>
                  <a:schemeClr val="bg1"/>
                </a:solidFill>
                <a:latin typeface="Calibri" panose="020F0502020204030204" pitchFamily="34" charset="0"/>
                <a:ea typeface="Roboto" panose="02000000000000000000" pitchFamily="2" charset="0"/>
              </a:rPr>
              <a:t>L’INSTALLATEUR SANITAIRE…</a:t>
            </a:r>
          </a:p>
        </p:txBody>
      </p:sp>
    </p:spTree>
    <p:extLst>
      <p:ext uri="{BB962C8B-B14F-4D97-AF65-F5344CB8AC3E}">
        <p14:creationId xmlns:p14="http://schemas.microsoft.com/office/powerpoint/2010/main" val="42240797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8748</TotalTime>
  <Words>3957</Words>
  <Application>Microsoft Macintosh PowerPoint</Application>
  <PresentationFormat>Grand écran</PresentationFormat>
  <Paragraphs>421</Paragraphs>
  <Slides>118</Slides>
  <Notes>17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118</vt:i4>
      </vt:variant>
    </vt:vector>
  </HeadingPairs>
  <TitlesOfParts>
    <vt:vector size="122" baseType="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Anastasia Stelzenberger</dc:creator>
  <cp:lastModifiedBy>anastasia.stelzenberger</cp:lastModifiedBy>
  <cp:revision>61</cp:revision>
  <dcterms:created xsi:type="dcterms:W3CDTF">2021-12-20T13:45:20Z</dcterms:created>
  <dcterms:modified xsi:type="dcterms:W3CDTF">2026-02-25T11:11:35Z</dcterms:modified>
</cp:coreProperties>
</file>